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Ubuntu"/>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Ubuntu-bold.fntdata"/><Relationship Id="rId10" Type="http://schemas.openxmlformats.org/officeDocument/2006/relationships/slide" Target="slides/slide5.xml"/><Relationship Id="rId21" Type="http://schemas.openxmlformats.org/officeDocument/2006/relationships/font" Target="fonts/Ubuntu-regular.fntdata"/><Relationship Id="rId13" Type="http://schemas.openxmlformats.org/officeDocument/2006/relationships/slide" Target="slides/slide8.xml"/><Relationship Id="rId24" Type="http://schemas.openxmlformats.org/officeDocument/2006/relationships/font" Target="fonts/Ubuntu-boldItalic.fntdata"/><Relationship Id="rId12" Type="http://schemas.openxmlformats.org/officeDocument/2006/relationships/slide" Target="slides/slide7.xml"/><Relationship Id="rId23" Type="http://schemas.openxmlformats.org/officeDocument/2006/relationships/font" Target="fonts/Ubuntu-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d455a2db8_0_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d455a2db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Zero out random neuros, where the randomization occurs at training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Perturbs features being generated by the model, exerting an effect is close to augmentation but this time for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Placed between the nonlinear acivation function and the linear or conv layer sbsequent.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is dropping out durng training, but in production or test, the dropout is bypassed or equivalently assigned a probability eual to zero. </a:t>
            </a:r>
            <a:endParaRPr/>
          </a:p>
        </p:txBody>
      </p:sp>
      <p:sp>
        <p:nvSpPr>
          <p:cNvPr id="146" name="Google Shape;146;gdd455a2db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6a861e6b9_2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6a861e6b9_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Zero out random neuros, where the randomization occurs at training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Perturbs features being generated by the model, exerting an effect is close to augmentation but this time for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Placed between the nonlinear acivation function and the linear or conv layer sbsequent.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is dropping out durng training, but in production or test, the dropout is bypassed or equivalently assigned a probability eual to zero. </a:t>
            </a:r>
            <a:endParaRPr/>
          </a:p>
        </p:txBody>
      </p:sp>
      <p:sp>
        <p:nvSpPr>
          <p:cNvPr id="157" name="Google Shape;157;gb6a861e6b9_2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6a861e6b9_2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6a861e6b9_2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Zero out random neuros, where the randomization occurs at training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Perturbs features being generated by the model, exerting an effect is close to augmentation but this time for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Placed between the nonlinear acivation function and the linear or conv layer sbsequent.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is dropping out durng training, but in production or test, the dropout is bypassed or equivalently assigned a probability eual to zero. </a:t>
            </a:r>
            <a:endParaRPr/>
          </a:p>
        </p:txBody>
      </p:sp>
      <p:sp>
        <p:nvSpPr>
          <p:cNvPr id="165" name="Google Shape;165;gb6a861e6b9_2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e230dbf77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e230dbf77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Zero out random neuros, where the randomization occurs at training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Perturbs features being generated by the model, exerting an effect is close to augmentation but this time for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Placed between the nonlinear acivation function and the linear or conv layer sbsequent.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 that is dropping out durng training, but in production or test, the dropout is bypassed or equivalently assigned a probability eual to zero. </a:t>
            </a:r>
            <a:endParaRPr/>
          </a:p>
        </p:txBody>
      </p:sp>
      <p:sp>
        <p:nvSpPr>
          <p:cNvPr id="173" name="Google Shape;173;gde230dbf77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e230dbf77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e230dbf77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 name="Google Shape;181;gde230dbf7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9741c1de7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d9741c1de7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d455a2db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dd455a2db8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d455a2db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Lets first discuss abou the basic stuff, the kernel that is an array (2d or 3d) that it will convolve sliding it with the entire image. So at each step it will ‘look’ a portion of the image. That is why the local property is about. </a:t>
            </a:r>
            <a:endParaRPr/>
          </a:p>
          <a:p>
            <a:pPr indent="0" lvl="0" marL="0" rtl="0" algn="l">
              <a:lnSpc>
                <a:spcPct val="100000"/>
              </a:lnSpc>
              <a:spcBef>
                <a:spcPts val="0"/>
              </a:spcBef>
              <a:spcAft>
                <a:spcPts val="0"/>
              </a:spcAft>
              <a:buSzPts val="1400"/>
              <a:buNone/>
            </a:pPr>
            <a:r>
              <a:rPr lang="en-GB"/>
              <a:t>It wil take the correlation between the kernel and the local part of the image.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The way it will slide the image, that is, the amount of factor of sliding is another hyperparameter called the stride.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By this properties it is that the CNN has locality and translation invariance. </a:t>
            </a:r>
            <a:endParaRPr/>
          </a:p>
        </p:txBody>
      </p:sp>
      <p:sp>
        <p:nvSpPr>
          <p:cNvPr id="102" name="Google Shape;102;gdd455a2db8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d455a2db8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features maps, created after the convolution with kernels, create different information about the image.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The network capacity is giving by the number of parameters defined in a network, and the network width, is the number of neurons per layer, in this case it will be the number of filters we use in each layer (output channel in a convolution layer).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The greater the capacity, more variability regarding the input the model will be able to manage, but at the same time is prone to overfit.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2" name="Google Shape;112;gdd455a2db8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6a861e6b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Pytorch has several functionalities that helps us to define properly the convolution layers, a well as maxpool and other layers that you will see along the course.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It is important to mention, that the linear linears, need to be defined </a:t>
            </a:r>
            <a:r>
              <a:rPr lang="en-GB"/>
              <a:t>specifically</a:t>
            </a:r>
            <a:r>
              <a:rPr lang="en-GB"/>
              <a:t> about the size of input and output neurons. This </a:t>
            </a:r>
            <a:r>
              <a:rPr lang="en-GB"/>
              <a:t>constraints</a:t>
            </a:r>
            <a:r>
              <a:rPr lang="en-GB"/>
              <a:t> a little the </a:t>
            </a:r>
            <a:r>
              <a:rPr lang="en-GB"/>
              <a:t>feature</a:t>
            </a:r>
            <a:r>
              <a:rPr lang="en-GB"/>
              <a:t> extraction part of the CNN, about the property that a conv-layer can convolve an image with any size.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So, in the forward part of the Network class, it is always present a .view(), that will arrange the tensor to have a shape of [BatchSize,  in_features].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Sometimes, when a network is defined, it is necessary to debug first about the dimension of the image and in_features on the first linear layer.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3" name="Google Shape;123;gb6a861e6b9_0_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d455a2db8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dd455a2db8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3" name="Shape 13"/>
        <p:cNvGrpSpPr/>
        <p:nvPr/>
      </p:nvGrpSpPr>
      <p:grpSpPr>
        <a:xfrm>
          <a:off x="0" y="0"/>
          <a:ext cx="0" cy="0"/>
          <a:chOff x="0" y="0"/>
          <a:chExt cx="0" cy="0"/>
        </a:xfrm>
      </p:grpSpPr>
      <p:sp>
        <p:nvSpPr>
          <p:cNvPr id="14" name="Google Shape;14;p2"/>
          <p:cNvSpPr/>
          <p:nvPr/>
        </p:nvSpPr>
        <p:spPr>
          <a:xfrm>
            <a:off x="-15875" y="1917700"/>
            <a:ext cx="9159875" cy="2828925"/>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lnSpc>
                <a:spcPct val="100000"/>
              </a:lnSpc>
              <a:spcBef>
                <a:spcPts val="0"/>
              </a:spcBef>
              <a:spcAft>
                <a:spcPts val="0"/>
              </a:spcAft>
              <a:buClr>
                <a:srgbClr val="000000"/>
              </a:buClr>
              <a:buSzPts val="4800"/>
              <a:buFont typeface="Arial"/>
              <a:buNone/>
            </a:pPr>
            <a:r>
              <a:t/>
            </a:r>
            <a:endParaRPr b="1" i="0" sz="4800" u="none" cap="none" strike="noStrike">
              <a:solidFill>
                <a:srgbClr val="FFFFFF"/>
              </a:solidFill>
              <a:latin typeface="Arial"/>
              <a:ea typeface="Arial"/>
              <a:cs typeface="Arial"/>
              <a:sym typeface="Arial"/>
            </a:endParaRPr>
          </a:p>
        </p:txBody>
      </p:sp>
      <p:sp>
        <p:nvSpPr>
          <p:cNvPr id="15" name="Google Shape;15;p2"/>
          <p:cNvSpPr txBox="1"/>
          <p:nvPr/>
        </p:nvSpPr>
        <p:spPr>
          <a:xfrm>
            <a:off x="546100" y="4273998"/>
            <a:ext cx="50134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chemeClr val="lt1"/>
                </a:solidFill>
                <a:latin typeface="Arial"/>
                <a:ea typeface="Arial"/>
                <a:cs typeface="Arial"/>
                <a:sym typeface="Arial"/>
              </a:rPr>
              <a:t>Master in Big Data Solutions 2020-2021</a:t>
            </a:r>
            <a:endParaRPr b="0" i="0" sz="1400" u="none" cap="none" strike="noStrike">
              <a:solidFill>
                <a:srgbClr val="000000"/>
              </a:solidFill>
              <a:latin typeface="Arial"/>
              <a:ea typeface="Arial"/>
              <a:cs typeface="Arial"/>
              <a:sym typeface="Arial"/>
            </a:endParaRPr>
          </a:p>
        </p:txBody>
      </p:sp>
      <p:pic>
        <p:nvPicPr>
          <p:cNvPr id="16" name="Google Shape;16;p2"/>
          <p:cNvPicPr preferRelativeResize="0"/>
          <p:nvPr/>
        </p:nvPicPr>
        <p:blipFill rotWithShape="1">
          <a:blip r:embed="rId2">
            <a:alphaModFix/>
          </a:blip>
          <a:srcRect b="0" l="0" r="0" t="0"/>
          <a:stretch/>
        </p:blipFill>
        <p:spPr>
          <a:xfrm>
            <a:off x="7426767" y="2732880"/>
            <a:ext cx="1198563" cy="1198563"/>
          </a:xfrm>
          <a:prstGeom prst="rect">
            <a:avLst/>
          </a:prstGeom>
          <a:noFill/>
          <a:ln>
            <a:noFill/>
          </a:ln>
        </p:spPr>
      </p:pic>
      <p:grpSp>
        <p:nvGrpSpPr>
          <p:cNvPr id="17" name="Google Shape;17;p2"/>
          <p:cNvGrpSpPr/>
          <p:nvPr/>
        </p:nvGrpSpPr>
        <p:grpSpPr>
          <a:xfrm>
            <a:off x="3568592" y="6370074"/>
            <a:ext cx="1990940" cy="246221"/>
            <a:chOff x="3506673" y="6101329"/>
            <a:chExt cx="1990940" cy="246221"/>
          </a:xfrm>
        </p:grpSpPr>
        <p:pic>
          <p:nvPicPr>
            <p:cNvPr id="18" name="Google Shape;18;p2"/>
            <p:cNvPicPr preferRelativeResize="0"/>
            <p:nvPr/>
          </p:nvPicPr>
          <p:blipFill rotWithShape="1">
            <a:blip r:embed="rId3">
              <a:alphaModFix/>
            </a:blip>
            <a:srcRect b="0" l="0" r="0" t="0"/>
            <a:stretch/>
          </p:blipFill>
          <p:spPr>
            <a:xfrm>
              <a:off x="3506673" y="6138552"/>
              <a:ext cx="167984" cy="167984"/>
            </a:xfrm>
            <a:prstGeom prst="rect">
              <a:avLst/>
            </a:prstGeom>
            <a:noFill/>
            <a:ln>
              <a:noFill/>
            </a:ln>
          </p:spPr>
        </p:pic>
        <p:sp>
          <p:nvSpPr>
            <p:cNvPr id="19" name="Google Shape;19;p2"/>
            <p:cNvSpPr txBox="1"/>
            <p:nvPr/>
          </p:nvSpPr>
          <p:spPr>
            <a:xfrm>
              <a:off x="3623382" y="6101329"/>
              <a:ext cx="1874231"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Avenir"/>
                  <a:ea typeface="Avenir"/>
                  <a:cs typeface="Avenir"/>
                  <a:sym typeface="Avenir"/>
                </a:rPr>
                <a:t>Barcelona Technology School S.L.</a:t>
              </a:r>
              <a:endParaRPr b="0" i="0" sz="1400" u="none" cap="none" strike="noStrike">
                <a:solidFill>
                  <a:srgbClr val="000000"/>
                </a:solidFill>
                <a:latin typeface="Arial"/>
                <a:ea typeface="Arial"/>
                <a:cs typeface="Arial"/>
                <a:sym typeface="Arial"/>
              </a:endParaRPr>
            </a:p>
          </p:txBody>
        </p:sp>
      </p:grpSp>
      <p:sp>
        <p:nvSpPr>
          <p:cNvPr id="20" name="Google Shape;20;p2"/>
          <p:cNvSpPr txBox="1"/>
          <p:nvPr>
            <p:ph idx="1" type="body"/>
          </p:nvPr>
        </p:nvSpPr>
        <p:spPr>
          <a:xfrm>
            <a:off x="546100" y="2810831"/>
            <a:ext cx="4164013" cy="10985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960"/>
              </a:spcBef>
              <a:spcAft>
                <a:spcPts val="0"/>
              </a:spcAft>
              <a:buClr>
                <a:schemeClr val="lt1"/>
              </a:buClr>
              <a:buSzPts val="4800"/>
              <a:buNone/>
              <a:defRPr b="1" sz="4800">
                <a:solidFill>
                  <a:schemeClr val="lt1"/>
                </a:solidFill>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2"/>
          <p:cNvSpPr txBox="1"/>
          <p:nvPr>
            <p:ph idx="2" type="body"/>
          </p:nvPr>
        </p:nvSpPr>
        <p:spPr>
          <a:xfrm>
            <a:off x="546100" y="5345745"/>
            <a:ext cx="2919412" cy="2940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40"/>
              </a:spcBef>
              <a:spcAft>
                <a:spcPts val="0"/>
              </a:spcAft>
              <a:buClr>
                <a:schemeClr val="dk1"/>
              </a:buClr>
              <a:buSzPts val="1200"/>
              <a:buNone/>
              <a:defRPr sz="12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2"/>
          <p:cNvSpPr txBox="1"/>
          <p:nvPr>
            <p:ph idx="3" type="body"/>
          </p:nvPr>
        </p:nvSpPr>
        <p:spPr>
          <a:xfrm>
            <a:off x="546100" y="5739788"/>
            <a:ext cx="2919413" cy="2940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40"/>
              </a:spcBef>
              <a:spcAft>
                <a:spcPts val="0"/>
              </a:spcAft>
              <a:buClr>
                <a:schemeClr val="dk1"/>
              </a:buClr>
              <a:buSzPts val="1200"/>
              <a:buNone/>
              <a:defRPr sz="12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457200" y="173114"/>
            <a:ext cx="8229600" cy="1143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457200" y="1522758"/>
            <a:ext cx="8229600" cy="490007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Font typeface="Noto Sans Symbols"/>
              <a:buChar char="▪"/>
              <a:defRPr sz="2400"/>
            </a:lvl1pPr>
            <a:lvl2pPr indent="-355600" lvl="1" marL="914400" algn="l">
              <a:lnSpc>
                <a:spcPct val="100000"/>
              </a:lnSpc>
              <a:spcBef>
                <a:spcPts val="400"/>
              </a:spcBef>
              <a:spcAft>
                <a:spcPts val="0"/>
              </a:spcAft>
              <a:buClr>
                <a:schemeClr val="dk1"/>
              </a:buClr>
              <a:buSzPts val="2000"/>
              <a:buFont typeface="Noto Sans Symbols"/>
              <a:buChar char="▪"/>
              <a:defRPr sz="2000"/>
            </a:lvl2pPr>
            <a:lvl3pPr indent="-342900" lvl="2" marL="1371600" algn="l">
              <a:lnSpc>
                <a:spcPct val="100000"/>
              </a:lnSpc>
              <a:spcBef>
                <a:spcPts val="360"/>
              </a:spcBef>
              <a:spcAft>
                <a:spcPts val="0"/>
              </a:spcAft>
              <a:buClr>
                <a:schemeClr val="dk1"/>
              </a:buClr>
              <a:buSzPts val="1800"/>
              <a:buFont typeface="Noto Sans Symbols"/>
              <a:buChar char="▪"/>
              <a:defRPr sz="1800"/>
            </a:lvl3pPr>
            <a:lvl4pPr indent="-330200" lvl="3" marL="1828800" algn="l">
              <a:lnSpc>
                <a:spcPct val="100000"/>
              </a:lnSpc>
              <a:spcBef>
                <a:spcPts val="320"/>
              </a:spcBef>
              <a:spcAft>
                <a:spcPts val="0"/>
              </a:spcAft>
              <a:buClr>
                <a:schemeClr val="dk1"/>
              </a:buClr>
              <a:buSzPts val="1600"/>
              <a:buFont typeface="Noto Sans Symbols"/>
              <a:buChar char="▪"/>
              <a:defRPr sz="1600"/>
            </a:lvl4pPr>
            <a:lvl5pPr indent="-330200" lvl="4" marL="2286000" algn="l">
              <a:lnSpc>
                <a:spcPct val="100000"/>
              </a:lnSpc>
              <a:spcBef>
                <a:spcPts val="320"/>
              </a:spcBef>
              <a:spcAft>
                <a:spcPts val="0"/>
              </a:spcAft>
              <a:buClr>
                <a:schemeClr val="dk1"/>
              </a:buClr>
              <a:buSzPts val="1600"/>
              <a:buFont typeface="Noto Sans Symbols"/>
              <a:buChar char="▪"/>
              <a:defRPr sz="16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 name="Google Shape;26;p3"/>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mp; Content">
  <p:cSld name="Title, Subtitle &amp; Content">
    <p:spTree>
      <p:nvGrpSpPr>
        <p:cNvPr id="27" name="Shape 27"/>
        <p:cNvGrpSpPr/>
        <p:nvPr/>
      </p:nvGrpSpPr>
      <p:grpSpPr>
        <a:xfrm>
          <a:off x="0" y="0"/>
          <a:ext cx="0" cy="0"/>
          <a:chOff x="0" y="0"/>
          <a:chExt cx="0" cy="0"/>
        </a:xfrm>
      </p:grpSpPr>
      <p:sp>
        <p:nvSpPr>
          <p:cNvPr id="28" name="Google Shape;28;p4"/>
          <p:cNvSpPr txBox="1"/>
          <p:nvPr>
            <p:ph type="title"/>
          </p:nvPr>
        </p:nvSpPr>
        <p:spPr>
          <a:xfrm>
            <a:off x="457200" y="472985"/>
            <a:ext cx="8229600" cy="55755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457200" y="1056139"/>
            <a:ext cx="8229600" cy="356634"/>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60"/>
              </a:spcBef>
              <a:spcAft>
                <a:spcPts val="0"/>
              </a:spcAft>
              <a:buClr>
                <a:schemeClr val="dk1"/>
              </a:buClr>
              <a:buSzPts val="1800"/>
              <a:buNone/>
              <a:defRPr b="1" sz="18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
          <p:cNvSpPr txBox="1"/>
          <p:nvPr>
            <p:ph idx="2" type="body"/>
          </p:nvPr>
        </p:nvSpPr>
        <p:spPr>
          <a:xfrm>
            <a:off x="457200" y="1531344"/>
            <a:ext cx="8229600" cy="493069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a:lvl1pPr>
            <a:lvl2pPr indent="-355600" lvl="1" marL="914400" algn="l">
              <a:lnSpc>
                <a:spcPct val="100000"/>
              </a:lnSpc>
              <a:spcBef>
                <a:spcPts val="400"/>
              </a:spcBef>
              <a:spcAft>
                <a:spcPts val="0"/>
              </a:spcAft>
              <a:buClr>
                <a:schemeClr val="dk1"/>
              </a:buClr>
              <a:buSzPts val="2000"/>
              <a:buChar char="▪"/>
              <a:defRPr/>
            </a:lvl2pPr>
            <a:lvl3pPr indent="-342900" lvl="2" marL="1371600" algn="l">
              <a:lnSpc>
                <a:spcPct val="100000"/>
              </a:lnSpc>
              <a:spcBef>
                <a:spcPts val="360"/>
              </a:spcBef>
              <a:spcAft>
                <a:spcPts val="0"/>
              </a:spcAft>
              <a:buClr>
                <a:schemeClr val="dk1"/>
              </a:buClr>
              <a:buSzPts val="1800"/>
              <a:buChar char="▪"/>
              <a:defRPr/>
            </a:lvl3pPr>
            <a:lvl4pPr indent="-330200" lvl="3" marL="1828800" algn="l">
              <a:lnSpc>
                <a:spcPct val="100000"/>
              </a:lnSpc>
              <a:spcBef>
                <a:spcPts val="320"/>
              </a:spcBef>
              <a:spcAft>
                <a:spcPts val="0"/>
              </a:spcAft>
              <a:buClr>
                <a:schemeClr val="dk1"/>
              </a:buClr>
              <a:buSzPts val="1600"/>
              <a:buChar char="▪"/>
              <a:defRPr/>
            </a:lvl4pPr>
            <a:lvl5pPr indent="-317500" lvl="4" marL="2286000" algn="l">
              <a:lnSpc>
                <a:spcPct val="100000"/>
              </a:lnSpc>
              <a:spcBef>
                <a:spcPts val="280"/>
              </a:spcBef>
              <a:spcAft>
                <a:spcPts val="0"/>
              </a:spcAft>
              <a:buClr>
                <a:schemeClr val="dk1"/>
              </a:buClr>
              <a:buSzPts val="14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1" name="Google Shape;31;p4"/>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k">
  <p:cSld name="Blanck">
    <p:spTree>
      <p:nvGrpSpPr>
        <p:cNvPr id="32" name="Shape 32"/>
        <p:cNvGrpSpPr/>
        <p:nvPr/>
      </p:nvGrpSpPr>
      <p:grpSpPr>
        <a:xfrm>
          <a:off x="0" y="0"/>
          <a:ext cx="0" cy="0"/>
          <a:chOff x="0" y="0"/>
          <a:chExt cx="0" cy="0"/>
        </a:xfrm>
      </p:grpSpPr>
      <p:sp>
        <p:nvSpPr>
          <p:cNvPr id="33" name="Google Shape;33;p5"/>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4" name="Shape 34"/>
        <p:cNvGrpSpPr/>
        <p:nvPr/>
      </p:nvGrpSpPr>
      <p:grpSpPr>
        <a:xfrm>
          <a:off x="0" y="0"/>
          <a:ext cx="0" cy="0"/>
          <a:chOff x="0" y="0"/>
          <a:chExt cx="0" cy="0"/>
        </a:xfrm>
      </p:grpSpPr>
      <p:sp>
        <p:nvSpPr>
          <p:cNvPr id="35" name="Google Shape;35;p6"/>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
        <p:nvSpPr>
          <p:cNvPr id="36" name="Google Shape;36;p6"/>
          <p:cNvSpPr/>
          <p:nvPr/>
        </p:nvSpPr>
        <p:spPr>
          <a:xfrm>
            <a:off x="202019" y="765544"/>
            <a:ext cx="2179673" cy="2539134"/>
          </a:xfrm>
          <a:prstGeom prst="rect">
            <a:avLst/>
          </a:prstGeom>
          <a:noFill/>
          <a:ln cap="flat" cmpd="sng" w="9525">
            <a:solidFill>
              <a:srgbClr val="4A7DBA"/>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 name="Google Shape;37;p6"/>
          <p:cNvSpPr txBox="1"/>
          <p:nvPr/>
        </p:nvSpPr>
        <p:spPr>
          <a:xfrm>
            <a:off x="244549" y="790354"/>
            <a:ext cx="183943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BUSINESS IMPACT</a:t>
            </a:r>
            <a:endParaRPr b="1" i="0" sz="1200" u="none" cap="none" strike="noStrike">
              <a:solidFill>
                <a:srgbClr val="00B4F1"/>
              </a:solidFill>
              <a:latin typeface="Avenir"/>
              <a:ea typeface="Avenir"/>
              <a:cs typeface="Avenir"/>
              <a:sym typeface="Avenir"/>
            </a:endParaRPr>
          </a:p>
        </p:txBody>
      </p:sp>
      <p:sp>
        <p:nvSpPr>
          <p:cNvPr id="38" name="Google Shape;38;p6"/>
          <p:cNvSpPr txBox="1"/>
          <p:nvPr/>
        </p:nvSpPr>
        <p:spPr>
          <a:xfrm>
            <a:off x="2480919" y="790354"/>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PROJECT MANAGEMENT</a:t>
            </a:r>
            <a:endParaRPr b="1" i="0" sz="1200" u="none" cap="none" strike="noStrike">
              <a:solidFill>
                <a:srgbClr val="00B4F1"/>
              </a:solidFill>
              <a:latin typeface="Avenir"/>
              <a:ea typeface="Avenir"/>
              <a:cs typeface="Avenir"/>
              <a:sym typeface="Avenir"/>
            </a:endParaRPr>
          </a:p>
        </p:txBody>
      </p:sp>
      <p:sp>
        <p:nvSpPr>
          <p:cNvPr id="39" name="Google Shape;39;p6"/>
          <p:cNvSpPr/>
          <p:nvPr/>
        </p:nvSpPr>
        <p:spPr>
          <a:xfrm>
            <a:off x="2491576" y="769088"/>
            <a:ext cx="2179673" cy="4299146"/>
          </a:xfrm>
          <a:prstGeom prst="rect">
            <a:avLst/>
          </a:prstGeom>
          <a:noFill/>
          <a:ln cap="flat" cmpd="sng" w="9525">
            <a:solidFill>
              <a:srgbClr val="4A7DBA"/>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 name="Google Shape;40;p6"/>
          <p:cNvSpPr/>
          <p:nvPr/>
        </p:nvSpPr>
        <p:spPr>
          <a:xfrm>
            <a:off x="4781133" y="769088"/>
            <a:ext cx="2179673" cy="2539134"/>
          </a:xfrm>
          <a:prstGeom prst="rect">
            <a:avLst/>
          </a:prstGeom>
          <a:noFill/>
          <a:ln cap="flat" cmpd="sng" w="9525">
            <a:solidFill>
              <a:srgbClr val="4A7DBA"/>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 name="Google Shape;41;p6"/>
          <p:cNvSpPr txBox="1"/>
          <p:nvPr/>
        </p:nvSpPr>
        <p:spPr>
          <a:xfrm>
            <a:off x="4834296" y="811620"/>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DB MANAGEMENT</a:t>
            </a:r>
            <a:endParaRPr b="1" i="0" sz="1200" u="none" cap="none" strike="noStrike">
              <a:solidFill>
                <a:srgbClr val="00B4F1"/>
              </a:solidFill>
              <a:latin typeface="Avenir"/>
              <a:ea typeface="Avenir"/>
              <a:cs typeface="Avenir"/>
              <a:sym typeface="Avenir"/>
            </a:endParaRPr>
          </a:p>
        </p:txBody>
      </p:sp>
      <p:sp>
        <p:nvSpPr>
          <p:cNvPr id="42" name="Google Shape;42;p6"/>
          <p:cNvSpPr txBox="1"/>
          <p:nvPr/>
        </p:nvSpPr>
        <p:spPr>
          <a:xfrm>
            <a:off x="202019" y="3515281"/>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ANALYTICS</a:t>
            </a:r>
            <a:endParaRPr b="1" i="0" sz="1200" u="none" cap="none" strike="noStrike">
              <a:solidFill>
                <a:srgbClr val="00B4F1"/>
              </a:solidFill>
              <a:latin typeface="Avenir"/>
              <a:ea typeface="Avenir"/>
              <a:cs typeface="Avenir"/>
              <a:sym typeface="Avenir"/>
            </a:endParaRPr>
          </a:p>
        </p:txBody>
      </p:sp>
      <p:sp>
        <p:nvSpPr>
          <p:cNvPr id="43" name="Google Shape;43;p6"/>
          <p:cNvSpPr txBox="1"/>
          <p:nvPr/>
        </p:nvSpPr>
        <p:spPr>
          <a:xfrm>
            <a:off x="5170966" y="4218411"/>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CODING</a:t>
            </a:r>
            <a:endParaRPr b="1" i="0" sz="1200" u="none" cap="none" strike="noStrike">
              <a:solidFill>
                <a:srgbClr val="00B4F1"/>
              </a:solidFill>
              <a:latin typeface="Avenir"/>
              <a:ea typeface="Avenir"/>
              <a:cs typeface="Avenir"/>
              <a:sym typeface="Avenir"/>
            </a:endParaRPr>
          </a:p>
        </p:txBody>
      </p:sp>
      <p:sp>
        <p:nvSpPr>
          <p:cNvPr id="44" name="Google Shape;44;p6"/>
          <p:cNvSpPr txBox="1"/>
          <p:nvPr/>
        </p:nvSpPr>
        <p:spPr>
          <a:xfrm>
            <a:off x="5170965" y="4644542"/>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SYSTEMS MANAGEMENT</a:t>
            </a:r>
            <a:endParaRPr b="1" i="0" sz="1200" u="none" cap="none" strike="noStrike">
              <a:solidFill>
                <a:srgbClr val="00B4F1"/>
              </a:solidFill>
              <a:latin typeface="Avenir"/>
              <a:ea typeface="Avenir"/>
              <a:cs typeface="Avenir"/>
              <a:sym typeface="Avenir"/>
            </a:endParaRPr>
          </a:p>
        </p:txBody>
      </p:sp>
      <p:sp>
        <p:nvSpPr>
          <p:cNvPr id="45" name="Google Shape;45;p6"/>
          <p:cNvSpPr txBox="1"/>
          <p:nvPr/>
        </p:nvSpPr>
        <p:spPr>
          <a:xfrm>
            <a:off x="5170967" y="5068234"/>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DISTRIBUTED COMPUTING</a:t>
            </a:r>
            <a:endParaRPr b="1" i="0" sz="1200" u="none" cap="none" strike="noStrike">
              <a:solidFill>
                <a:srgbClr val="00B4F1"/>
              </a:solidFill>
              <a:latin typeface="Avenir"/>
              <a:ea typeface="Avenir"/>
              <a:cs typeface="Avenir"/>
              <a:sym typeface="Avenir"/>
            </a:endParaRPr>
          </a:p>
        </p:txBody>
      </p:sp>
      <p:sp>
        <p:nvSpPr>
          <p:cNvPr id="46" name="Google Shape;46;p6"/>
          <p:cNvSpPr txBox="1"/>
          <p:nvPr/>
        </p:nvSpPr>
        <p:spPr>
          <a:xfrm>
            <a:off x="5165646" y="5554731"/>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CLOUD</a:t>
            </a:r>
            <a:endParaRPr b="1" i="0" sz="1200" u="none" cap="none" strike="noStrike">
              <a:solidFill>
                <a:srgbClr val="00B4F1"/>
              </a:solidFill>
              <a:latin typeface="Avenir"/>
              <a:ea typeface="Avenir"/>
              <a:cs typeface="Avenir"/>
              <a:sym typeface="Avenir"/>
            </a:endParaRPr>
          </a:p>
        </p:txBody>
      </p:sp>
      <p:sp>
        <p:nvSpPr>
          <p:cNvPr id="47" name="Google Shape;47;p6"/>
          <p:cNvSpPr txBox="1"/>
          <p:nvPr/>
        </p:nvSpPr>
        <p:spPr>
          <a:xfrm>
            <a:off x="5165645" y="6088912"/>
            <a:ext cx="24490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B4F1"/>
                </a:solidFill>
                <a:latin typeface="Avenir"/>
                <a:ea typeface="Avenir"/>
                <a:cs typeface="Avenir"/>
                <a:sym typeface="Avenir"/>
              </a:rPr>
              <a:t>ARCHITECTURE</a:t>
            </a:r>
            <a:endParaRPr b="1" i="0" sz="1200" u="none" cap="none" strike="noStrike">
              <a:solidFill>
                <a:srgbClr val="00B4F1"/>
              </a:solidFill>
              <a:latin typeface="Avenir"/>
              <a:ea typeface="Avenir"/>
              <a:cs typeface="Avenir"/>
              <a:sym typeface="Avenir"/>
            </a:endParaRPr>
          </a:p>
        </p:txBody>
      </p:sp>
      <p:sp>
        <p:nvSpPr>
          <p:cNvPr id="48" name="Google Shape;48;p6"/>
          <p:cNvSpPr txBox="1"/>
          <p:nvPr/>
        </p:nvSpPr>
        <p:spPr>
          <a:xfrm>
            <a:off x="2437146" y="1088619"/>
            <a:ext cx="2134854" cy="4108817"/>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Project management methodologies: Understand the main methodologies based on lean and agile principles: Agile, Scrum Framework, Kanban, Lean management; plan projects based on those tools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Govern data projects towards the desired business goals</a:t>
            </a:r>
            <a:endParaRPr b="0" i="0" sz="900" u="none" cap="none" strike="noStrike">
              <a:solidFill>
                <a:schemeClr val="dk1"/>
              </a:solidFill>
              <a:latin typeface="Avenir"/>
              <a:ea typeface="Avenir"/>
              <a:cs typeface="Avenir"/>
              <a:sym typeface="Avenir"/>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Team work: Is able to work in a team efficiently;  Holds skills to manage multi-cultural teams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Change management: Understand how the process of organizational change or transformation occurs; Is able to manage resistance to change; is familiar with a large set of tools to properly manage change and ensure project results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Financials: Understand the basic concepts of accounting and financial analysis and reporting; project prioritization based on financial projections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Risks: Understand basic risk and cybersecurity management and risk assessment principles </a:t>
            </a:r>
            <a:endParaRPr b="0" i="0" sz="900" u="none" cap="none" strike="noStrike">
              <a:solidFill>
                <a:schemeClr val="dk1"/>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venir"/>
              <a:ea typeface="Avenir"/>
              <a:cs typeface="Avenir"/>
              <a:sym typeface="Avenir"/>
            </a:endParaRPr>
          </a:p>
        </p:txBody>
      </p:sp>
      <p:sp>
        <p:nvSpPr>
          <p:cNvPr id="49" name="Google Shape;49;p6"/>
          <p:cNvSpPr txBox="1"/>
          <p:nvPr/>
        </p:nvSpPr>
        <p:spPr>
          <a:xfrm>
            <a:off x="4761010" y="1099252"/>
            <a:ext cx="2179672" cy="1200329"/>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Ability to characterize a business problem. Formulate a business problem as a Hypothesis question.</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Use of methodologies in the execution of the analytics cycle.</a:t>
            </a:r>
            <a:endParaRPr b="0" i="0" sz="900" u="none" cap="none" strike="noStrike">
              <a:solidFill>
                <a:schemeClr val="dk1"/>
              </a:solidFill>
              <a:latin typeface="Avenir"/>
              <a:ea typeface="Avenir"/>
              <a:cs typeface="Avenir"/>
              <a:sym typeface="Avenir"/>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Ability to plan for the execution of a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venir"/>
              <a:ea typeface="Avenir"/>
              <a:cs typeface="Avenir"/>
              <a:sym typeface="Avenir"/>
            </a:endParaRPr>
          </a:p>
        </p:txBody>
      </p:sp>
      <p:sp>
        <p:nvSpPr>
          <p:cNvPr id="50" name="Google Shape;50;p6"/>
          <p:cNvSpPr txBox="1"/>
          <p:nvPr/>
        </p:nvSpPr>
        <p:spPr>
          <a:xfrm>
            <a:off x="202019" y="3895245"/>
            <a:ext cx="2179672" cy="1200329"/>
          </a:xfrm>
          <a:prstGeom prst="rect">
            <a:avLst/>
          </a:prstGeom>
          <a:noFill/>
          <a:ln>
            <a:noFill/>
          </a:ln>
        </p:spPr>
        <p:txBody>
          <a:bodyPr anchorCtr="0" anchor="t" bIns="45700" lIns="91425" spcFirstLastPara="1" rIns="91425" wrap="square" tIns="45700">
            <a:spAutoFit/>
          </a:bodyPr>
          <a:lstStyle/>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Ability to manage statistical tools like Excel, SPSS, SAS.</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Machine Learning</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Data Manipulation &amp; visualisation.</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Probability &amp; statistics. </a:t>
            </a:r>
            <a:endParaRPr b="0" i="0" sz="1400" u="none" cap="none" strike="noStrike">
              <a:solidFill>
                <a:srgbClr val="000000"/>
              </a:solidFill>
              <a:latin typeface="Arial"/>
              <a:ea typeface="Arial"/>
              <a:cs typeface="Arial"/>
              <a:sym typeface="Arial"/>
            </a:endParaRPr>
          </a:p>
          <a:p>
            <a:pPr indent="-179388" lvl="0" marL="179388" marR="0" rtl="0" algn="l">
              <a:lnSpc>
                <a:spcPct val="100000"/>
              </a:lnSpc>
              <a:spcBef>
                <a:spcPts val="0"/>
              </a:spcBef>
              <a:spcAft>
                <a:spcPts val="0"/>
              </a:spcAft>
              <a:buClr>
                <a:schemeClr val="dk1"/>
              </a:buClr>
              <a:buSzPts val="720"/>
              <a:buFont typeface="Noto Sans Symbols"/>
              <a:buChar char="❑"/>
            </a:pPr>
            <a:r>
              <a:rPr b="0" i="0" lang="en-GB" sz="900" u="none" cap="none" strike="noStrike">
                <a:solidFill>
                  <a:schemeClr val="dk1"/>
                </a:solidFill>
                <a:latin typeface="Avenir"/>
                <a:ea typeface="Avenir"/>
                <a:cs typeface="Avenir"/>
                <a:sym typeface="Avenir"/>
              </a:rPr>
              <a:t>Ability to identify trends and patterns in 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720"/>
              <a:buFont typeface="Noto Sans Symbols"/>
              <a:buNone/>
            </a:pPr>
            <a:r>
              <a:t/>
            </a:r>
            <a:endParaRPr b="0" i="0" sz="900" u="none" cap="none" strike="noStrike">
              <a:solidFill>
                <a:schemeClr val="dk1"/>
              </a:solidFill>
              <a:latin typeface="Avenir"/>
              <a:ea typeface="Avenir"/>
              <a:cs typeface="Avenir"/>
              <a:sym typeface="Avenir"/>
            </a:endParaRPr>
          </a:p>
        </p:txBody>
      </p:sp>
      <p:sp>
        <p:nvSpPr>
          <p:cNvPr id="51" name="Google Shape;51;p6"/>
          <p:cNvSpPr/>
          <p:nvPr/>
        </p:nvSpPr>
        <p:spPr>
          <a:xfrm>
            <a:off x="205558" y="3522919"/>
            <a:ext cx="2179673" cy="2539134"/>
          </a:xfrm>
          <a:prstGeom prst="rect">
            <a:avLst/>
          </a:prstGeom>
          <a:noFill/>
          <a:ln cap="flat" cmpd="sng" w="9525">
            <a:solidFill>
              <a:srgbClr val="4A7DBA"/>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52" name="Shape 52"/>
        <p:cNvGrpSpPr/>
        <p:nvPr/>
      </p:nvGrpSpPr>
      <p:grpSpPr>
        <a:xfrm>
          <a:off x="0" y="0"/>
          <a:ext cx="0" cy="0"/>
          <a:chOff x="0" y="0"/>
          <a:chExt cx="0" cy="0"/>
        </a:xfrm>
      </p:grpSpPr>
      <p:sp>
        <p:nvSpPr>
          <p:cNvPr id="53" name="Google Shape;53;p7"/>
          <p:cNvSpPr txBox="1"/>
          <p:nvPr>
            <p:ph type="title"/>
          </p:nvPr>
        </p:nvSpPr>
        <p:spPr>
          <a:xfrm>
            <a:off x="457200" y="472985"/>
            <a:ext cx="8229600" cy="557555"/>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3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 type="body"/>
          </p:nvPr>
        </p:nvSpPr>
        <p:spPr>
          <a:xfrm>
            <a:off x="457200" y="1056139"/>
            <a:ext cx="8229600" cy="356634"/>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360"/>
              </a:spcBef>
              <a:spcAft>
                <a:spcPts val="0"/>
              </a:spcAft>
              <a:buClr>
                <a:schemeClr val="dk1"/>
              </a:buClr>
              <a:buSzPts val="1800"/>
              <a:buNone/>
              <a:defRPr b="1" sz="18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5" name="Google Shape;55;p7"/>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out title">
  <p:cSld name="Content without title">
    <p:spTree>
      <p:nvGrpSpPr>
        <p:cNvPr id="56" name="Shape 56"/>
        <p:cNvGrpSpPr/>
        <p:nvPr/>
      </p:nvGrpSpPr>
      <p:grpSpPr>
        <a:xfrm>
          <a:off x="0" y="0"/>
          <a:ext cx="0" cy="0"/>
          <a:chOff x="0" y="0"/>
          <a:chExt cx="0" cy="0"/>
        </a:xfrm>
      </p:grpSpPr>
      <p:sp>
        <p:nvSpPr>
          <p:cNvPr id="57" name="Google Shape;57;p8"/>
          <p:cNvSpPr txBox="1"/>
          <p:nvPr>
            <p:ph idx="1" type="body"/>
          </p:nvPr>
        </p:nvSpPr>
        <p:spPr>
          <a:xfrm>
            <a:off x="457200" y="881349"/>
            <a:ext cx="8229600" cy="553046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Font typeface="Noto Sans Symbols"/>
              <a:buChar char="▪"/>
              <a:defRPr sz="2400"/>
            </a:lvl1pPr>
            <a:lvl2pPr indent="-355600" lvl="1" marL="914400" algn="l">
              <a:lnSpc>
                <a:spcPct val="100000"/>
              </a:lnSpc>
              <a:spcBef>
                <a:spcPts val="400"/>
              </a:spcBef>
              <a:spcAft>
                <a:spcPts val="0"/>
              </a:spcAft>
              <a:buClr>
                <a:schemeClr val="dk1"/>
              </a:buClr>
              <a:buSzPts val="2000"/>
              <a:buFont typeface="Noto Sans Symbols"/>
              <a:buChar char="▪"/>
              <a:defRPr sz="2000"/>
            </a:lvl2pPr>
            <a:lvl3pPr indent="-342900" lvl="2" marL="1371600" algn="l">
              <a:lnSpc>
                <a:spcPct val="100000"/>
              </a:lnSpc>
              <a:spcBef>
                <a:spcPts val="360"/>
              </a:spcBef>
              <a:spcAft>
                <a:spcPts val="0"/>
              </a:spcAft>
              <a:buClr>
                <a:schemeClr val="dk1"/>
              </a:buClr>
              <a:buSzPts val="1800"/>
              <a:buFont typeface="Noto Sans Symbols"/>
              <a:buChar char="▪"/>
              <a:defRPr sz="1800"/>
            </a:lvl3pPr>
            <a:lvl4pPr indent="-330200" lvl="3" marL="1828800" algn="l">
              <a:lnSpc>
                <a:spcPct val="100000"/>
              </a:lnSpc>
              <a:spcBef>
                <a:spcPts val="320"/>
              </a:spcBef>
              <a:spcAft>
                <a:spcPts val="0"/>
              </a:spcAft>
              <a:buClr>
                <a:schemeClr val="dk1"/>
              </a:buClr>
              <a:buSzPts val="1600"/>
              <a:buFont typeface="Noto Sans Symbols"/>
              <a:buChar char="▪"/>
              <a:defRPr sz="1600"/>
            </a:lvl4pPr>
            <a:lvl5pPr indent="-330200" lvl="4" marL="2286000" algn="l">
              <a:lnSpc>
                <a:spcPct val="100000"/>
              </a:lnSpc>
              <a:spcBef>
                <a:spcPts val="320"/>
              </a:spcBef>
              <a:spcAft>
                <a:spcPts val="0"/>
              </a:spcAft>
              <a:buClr>
                <a:schemeClr val="dk1"/>
              </a:buClr>
              <a:buSzPts val="1600"/>
              <a:buFont typeface="Noto Sans Symbols"/>
              <a:buChar char="▪"/>
              <a:defRPr sz="16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8" name="Google Shape;58;p8"/>
          <p:cNvSpPr txBox="1"/>
          <p:nvPr/>
        </p:nvSpPr>
        <p:spPr>
          <a:xfrm>
            <a:off x="7620000" y="185776"/>
            <a:ext cx="1314784"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7F7F7F"/>
                </a:solidFill>
                <a:latin typeface="Arial"/>
                <a:ea typeface="Arial"/>
                <a:cs typeface="Arial"/>
                <a:sym typeface="Arial"/>
              </a:rPr>
              <a:t>MBDS 2020-2021</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67585"/>
            <a:ext cx="8229600" cy="11430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341645"/>
            <a:ext cx="8229600" cy="507016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480"/>
              </a:spcBef>
              <a:spcAft>
                <a:spcPts val="0"/>
              </a:spcAft>
              <a:buClr>
                <a:schemeClr val="dk1"/>
              </a:buClr>
              <a:buSzPts val="2400"/>
              <a:buFont typeface="Noto Sans Symbols"/>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Noto Sans Symbols"/>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28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Logo-BTS.jpg" id="12" name="Google Shape;12;p1"/>
          <p:cNvPicPr preferRelativeResize="0"/>
          <p:nvPr/>
        </p:nvPicPr>
        <p:blipFill rotWithShape="1">
          <a:blip r:embed="rId1">
            <a:alphaModFix/>
          </a:blip>
          <a:srcRect b="0" l="0" r="0" t="0"/>
          <a:stretch/>
        </p:blipFill>
        <p:spPr>
          <a:xfrm>
            <a:off x="121186" y="136525"/>
            <a:ext cx="2200275" cy="48736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2.gif"/><Relationship Id="rId5"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9"/>
          <p:cNvSpPr txBox="1"/>
          <p:nvPr>
            <p:ph idx="1" type="body"/>
          </p:nvPr>
        </p:nvSpPr>
        <p:spPr>
          <a:xfrm>
            <a:off x="546100" y="2810825"/>
            <a:ext cx="6647100" cy="1098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Clr>
                <a:schemeClr val="dk1"/>
              </a:buClr>
              <a:buSzPts val="6343"/>
              <a:buFont typeface="Arial"/>
              <a:buNone/>
            </a:pPr>
            <a:r>
              <a:rPr lang="en-GB" sz="1400"/>
              <a:t>Laboratory 5-6</a:t>
            </a:r>
            <a:endParaRPr sz="1400"/>
          </a:p>
          <a:p>
            <a:pPr indent="0" lvl="0" marL="0" rtl="0" algn="l">
              <a:lnSpc>
                <a:spcPct val="100000"/>
              </a:lnSpc>
              <a:spcBef>
                <a:spcPts val="0"/>
              </a:spcBef>
              <a:spcAft>
                <a:spcPts val="0"/>
              </a:spcAft>
              <a:buClr>
                <a:schemeClr val="dk1"/>
              </a:buClr>
              <a:buSzPts val="6343"/>
              <a:buFont typeface="Arial"/>
              <a:buNone/>
            </a:pPr>
            <a:r>
              <a:t/>
            </a:r>
            <a:endParaRPr sz="1400"/>
          </a:p>
          <a:p>
            <a:pPr indent="0" lvl="0" marL="0" rtl="0" algn="l">
              <a:lnSpc>
                <a:spcPct val="100000"/>
              </a:lnSpc>
              <a:spcBef>
                <a:spcPts val="0"/>
              </a:spcBef>
              <a:spcAft>
                <a:spcPts val="0"/>
              </a:spcAft>
              <a:buClr>
                <a:schemeClr val="dk1"/>
              </a:buClr>
              <a:buSzPct val="37931"/>
              <a:buFont typeface="Arial"/>
              <a:buNone/>
            </a:pPr>
            <a:r>
              <a:rPr lang="en-GB" sz="2900">
                <a:latin typeface="Ubuntu"/>
                <a:ea typeface="Ubuntu"/>
                <a:cs typeface="Ubuntu"/>
                <a:sym typeface="Ubuntu"/>
              </a:rPr>
              <a:t>Convolutional Neural Networks</a:t>
            </a:r>
            <a:endParaRPr sz="2900">
              <a:latin typeface="Ubuntu"/>
              <a:ea typeface="Ubuntu"/>
              <a:cs typeface="Ubuntu"/>
              <a:sym typeface="Ubuntu"/>
            </a:endParaRPr>
          </a:p>
          <a:p>
            <a:pPr indent="0" lvl="0" marL="0" rtl="0" algn="l">
              <a:lnSpc>
                <a:spcPct val="100000"/>
              </a:lnSpc>
              <a:spcBef>
                <a:spcPts val="0"/>
              </a:spcBef>
              <a:spcAft>
                <a:spcPts val="0"/>
              </a:spcAft>
              <a:buClr>
                <a:schemeClr val="dk1"/>
              </a:buClr>
              <a:buSzPct val="37931"/>
              <a:buFont typeface="Arial"/>
              <a:buNone/>
            </a:pPr>
            <a:r>
              <a:rPr lang="en-GB" sz="2900">
                <a:latin typeface="Ubuntu"/>
                <a:ea typeface="Ubuntu"/>
                <a:cs typeface="Ubuntu"/>
                <a:sym typeface="Ubuntu"/>
              </a:rPr>
              <a:t>&amp; Overfitting</a:t>
            </a:r>
            <a:endParaRPr sz="2900">
              <a:latin typeface="Ubuntu"/>
              <a:ea typeface="Ubuntu"/>
              <a:cs typeface="Ubuntu"/>
              <a:sym typeface="Ubuntu"/>
            </a:endParaRPr>
          </a:p>
        </p:txBody>
      </p:sp>
      <p:pic>
        <p:nvPicPr>
          <p:cNvPr id="64" name="Google Shape;64;p9"/>
          <p:cNvPicPr preferRelativeResize="0"/>
          <p:nvPr/>
        </p:nvPicPr>
        <p:blipFill rotWithShape="1">
          <a:blip r:embed="rId3">
            <a:alphaModFix/>
          </a:blip>
          <a:srcRect b="0" l="0" r="0" t="0"/>
          <a:stretch/>
        </p:blipFill>
        <p:spPr>
          <a:xfrm>
            <a:off x="868007" y="4859000"/>
            <a:ext cx="1184867" cy="1572802"/>
          </a:xfrm>
          <a:prstGeom prst="rect">
            <a:avLst/>
          </a:prstGeom>
          <a:noFill/>
          <a:ln>
            <a:noFill/>
          </a:ln>
        </p:spPr>
      </p:pic>
      <p:sp>
        <p:nvSpPr>
          <p:cNvPr id="65" name="Google Shape;65;p9"/>
          <p:cNvSpPr txBox="1"/>
          <p:nvPr/>
        </p:nvSpPr>
        <p:spPr>
          <a:xfrm>
            <a:off x="546100" y="4272300"/>
            <a:ext cx="61773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Arial"/>
                <a:ea typeface="Arial"/>
                <a:cs typeface="Arial"/>
                <a:sym typeface="Arial"/>
              </a:rPr>
              <a:t>Master in Big Data Solutions 2020-2021 - Artificial Intelligence</a:t>
            </a:r>
            <a:endParaRPr b="0" i="0" sz="1400" u="none" cap="none" strike="noStrike">
              <a:solidFill>
                <a:srgbClr val="000000"/>
              </a:solidFill>
              <a:latin typeface="Arial"/>
              <a:ea typeface="Arial"/>
              <a:cs typeface="Arial"/>
              <a:sym typeface="Arial"/>
            </a:endParaRPr>
          </a:p>
        </p:txBody>
      </p:sp>
      <p:sp>
        <p:nvSpPr>
          <p:cNvPr id="66" name="Google Shape;66;p9"/>
          <p:cNvSpPr txBox="1"/>
          <p:nvPr/>
        </p:nvSpPr>
        <p:spPr>
          <a:xfrm>
            <a:off x="2476876" y="5636800"/>
            <a:ext cx="18726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Luis Salgueiro</a:t>
            </a:r>
            <a:endParaRPr b="0" i="1" sz="12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luis.salgueiro@bts.tech</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8"/>
          <p:cNvPicPr preferRelativeResize="0"/>
          <p:nvPr/>
        </p:nvPicPr>
        <p:blipFill>
          <a:blip r:embed="rId3">
            <a:alphaModFix/>
          </a:blip>
          <a:stretch>
            <a:fillRect/>
          </a:stretch>
        </p:blipFill>
        <p:spPr>
          <a:xfrm>
            <a:off x="5505200" y="3437800"/>
            <a:ext cx="3138625" cy="3138625"/>
          </a:xfrm>
          <a:prstGeom prst="rect">
            <a:avLst/>
          </a:prstGeom>
          <a:noFill/>
          <a:ln>
            <a:noFill/>
          </a:ln>
        </p:spPr>
      </p:pic>
      <p:pic>
        <p:nvPicPr>
          <p:cNvPr id="149" name="Google Shape;149;p18"/>
          <p:cNvPicPr preferRelativeResize="0"/>
          <p:nvPr/>
        </p:nvPicPr>
        <p:blipFill>
          <a:blip r:embed="rId4">
            <a:alphaModFix/>
          </a:blip>
          <a:stretch>
            <a:fillRect/>
          </a:stretch>
        </p:blipFill>
        <p:spPr>
          <a:xfrm>
            <a:off x="152400" y="1565239"/>
            <a:ext cx="4241026" cy="2112388"/>
          </a:xfrm>
          <a:prstGeom prst="rect">
            <a:avLst/>
          </a:prstGeom>
          <a:noFill/>
          <a:ln>
            <a:noFill/>
          </a:ln>
        </p:spPr>
      </p:pic>
      <p:sp>
        <p:nvSpPr>
          <p:cNvPr id="150" name="Google Shape;150;p18"/>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Dropout</a:t>
            </a:r>
            <a:endParaRPr/>
          </a:p>
        </p:txBody>
      </p:sp>
      <p:sp>
        <p:nvSpPr>
          <p:cNvPr id="151" name="Google Shape;151;p18"/>
          <p:cNvSpPr txBox="1"/>
          <p:nvPr/>
        </p:nvSpPr>
        <p:spPr>
          <a:xfrm>
            <a:off x="193525" y="4212225"/>
            <a:ext cx="4729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“Dropout forces a neural network to learn more robust features that are useful in conjunction with many different random subsets of the other neurons.”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2" name="Google Shape;152;p18"/>
          <p:cNvSpPr txBox="1"/>
          <p:nvPr/>
        </p:nvSpPr>
        <p:spPr>
          <a:xfrm>
            <a:off x="201775" y="6185725"/>
            <a:ext cx="46875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endParaRPr sz="900">
              <a:solidFill>
                <a:schemeClr val="dk1"/>
              </a:solidFill>
            </a:endParaRPr>
          </a:p>
          <a:p>
            <a:pPr indent="0" lvl="0" marL="0" rtl="0" algn="l">
              <a:spcBef>
                <a:spcPts val="0"/>
              </a:spcBef>
              <a:spcAft>
                <a:spcPts val="0"/>
              </a:spcAft>
              <a:buNone/>
            </a:pPr>
            <a:r>
              <a:rPr lang="en-GB" sz="900">
                <a:solidFill>
                  <a:schemeClr val="dk1"/>
                </a:solidFill>
              </a:rPr>
              <a:t>https://medium.com/@amarbudhiraja/https-medium-com-amarbudhiraja-learning-less-to-learn-better-dropout-in-deep-machine-learning-74334da4bfc5</a:t>
            </a:r>
            <a:endParaRPr sz="900">
              <a:solidFill>
                <a:schemeClr val="dk1"/>
              </a:solidFill>
            </a:endParaRPr>
          </a:p>
          <a:p>
            <a:pPr indent="0" lvl="0" marL="0" rtl="0" algn="l">
              <a:spcBef>
                <a:spcPts val="0"/>
              </a:spcBef>
              <a:spcAft>
                <a:spcPts val="0"/>
              </a:spcAft>
              <a:buNone/>
            </a:pPr>
            <a:r>
              <a:rPr lang="en-GB" sz="900">
                <a:solidFill>
                  <a:schemeClr val="dk1"/>
                </a:solidFill>
              </a:rPr>
              <a:t>https://twitter.com/ThomasScialom/status/1397108468255969282</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p>
        </p:txBody>
      </p:sp>
      <p:sp>
        <p:nvSpPr>
          <p:cNvPr id="153" name="Google Shape;153;p18"/>
          <p:cNvSpPr txBox="1"/>
          <p:nvPr/>
        </p:nvSpPr>
        <p:spPr>
          <a:xfrm>
            <a:off x="5210325" y="1769525"/>
            <a:ext cx="3623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solidFill>
                  <a:schemeClr val="dk1"/>
                </a:solidFill>
              </a:rPr>
              <a:t>“ A fully connected layer occupies most of the parameters, and hence, neurons develop co-dependency amongst each other during training which curbs the individual power of each neuron leading to over-fitting of training data.”</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Dropout</a:t>
            </a:r>
            <a:endParaRPr/>
          </a:p>
        </p:txBody>
      </p:sp>
      <p:sp>
        <p:nvSpPr>
          <p:cNvPr id="160" name="Google Shape;160;p19"/>
          <p:cNvSpPr txBox="1"/>
          <p:nvPr/>
        </p:nvSpPr>
        <p:spPr>
          <a:xfrm>
            <a:off x="201775" y="6185725"/>
            <a:ext cx="4687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Pytorch documentation.</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p>
        </p:txBody>
      </p:sp>
      <p:pic>
        <p:nvPicPr>
          <p:cNvPr id="161" name="Google Shape;161;p19"/>
          <p:cNvPicPr preferRelativeResize="0"/>
          <p:nvPr/>
        </p:nvPicPr>
        <p:blipFill>
          <a:blip r:embed="rId3">
            <a:alphaModFix/>
          </a:blip>
          <a:stretch>
            <a:fillRect/>
          </a:stretch>
        </p:blipFill>
        <p:spPr>
          <a:xfrm>
            <a:off x="152400" y="1335485"/>
            <a:ext cx="8181975"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Regularizations</a:t>
            </a:r>
            <a:endParaRPr/>
          </a:p>
        </p:txBody>
      </p:sp>
      <p:sp>
        <p:nvSpPr>
          <p:cNvPr id="168" name="Google Shape;168;p20"/>
          <p:cNvSpPr txBox="1"/>
          <p:nvPr/>
        </p:nvSpPr>
        <p:spPr>
          <a:xfrm>
            <a:off x="201775" y="6185725"/>
            <a:ext cx="468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r>
              <a:rPr lang="en-GB" sz="900">
                <a:solidFill>
                  <a:schemeClr val="dk1"/>
                </a:solidFill>
              </a:rPr>
              <a:t>https://discuss.pytorch.org/t/how-does-one-implement-weight-regularization-l1-or-l2-manually-without-optimum/7951?page=2</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p>
        </p:txBody>
      </p:sp>
      <p:pic>
        <p:nvPicPr>
          <p:cNvPr id="169" name="Google Shape;169;p20"/>
          <p:cNvPicPr preferRelativeResize="0"/>
          <p:nvPr/>
        </p:nvPicPr>
        <p:blipFill>
          <a:blip r:embed="rId3">
            <a:alphaModFix/>
          </a:blip>
          <a:stretch>
            <a:fillRect/>
          </a:stretch>
        </p:blipFill>
        <p:spPr>
          <a:xfrm>
            <a:off x="152400" y="1335485"/>
            <a:ext cx="8839200" cy="42217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Regularizations</a:t>
            </a:r>
            <a:endParaRPr/>
          </a:p>
        </p:txBody>
      </p:sp>
      <p:sp>
        <p:nvSpPr>
          <p:cNvPr id="176" name="Google Shape;176;p21"/>
          <p:cNvSpPr txBox="1"/>
          <p:nvPr/>
        </p:nvSpPr>
        <p:spPr>
          <a:xfrm>
            <a:off x="201775" y="6185725"/>
            <a:ext cx="4687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https://discuss.pytorch.org/t/how-does-one-implement-weight-regularization-l1-or-l2-manually-without-optimum/7951?page=2</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t/>
            </a:r>
            <a:endParaRPr/>
          </a:p>
        </p:txBody>
      </p:sp>
      <p:pic>
        <p:nvPicPr>
          <p:cNvPr id="177" name="Google Shape;177;p21"/>
          <p:cNvPicPr preferRelativeResize="0"/>
          <p:nvPr/>
        </p:nvPicPr>
        <p:blipFill>
          <a:blip r:embed="rId3">
            <a:alphaModFix/>
          </a:blip>
          <a:stretch>
            <a:fillRect/>
          </a:stretch>
        </p:blipFill>
        <p:spPr>
          <a:xfrm>
            <a:off x="152400" y="1335485"/>
            <a:ext cx="8839198" cy="35090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Pytorch-lightning</a:t>
            </a:r>
            <a:endParaRPr/>
          </a:p>
        </p:txBody>
      </p:sp>
      <p:sp>
        <p:nvSpPr>
          <p:cNvPr id="184" name="Google Shape;184;p22"/>
          <p:cNvSpPr txBox="1"/>
          <p:nvPr/>
        </p:nvSpPr>
        <p:spPr>
          <a:xfrm>
            <a:off x="201775" y="6185725"/>
            <a:ext cx="4687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r>
              <a:rPr lang="en-GB" sz="900">
                <a:solidFill>
                  <a:schemeClr val="dk1"/>
                </a:solidFill>
              </a:rPr>
              <a:t>https://www.pytorchlightning.ai</a:t>
            </a:r>
            <a:endParaRPr sz="900">
              <a:solidFill>
                <a:schemeClr val="dk1"/>
              </a:solidFill>
            </a:endParaRPr>
          </a:p>
          <a:p>
            <a:pPr indent="0" lvl="0" marL="0" rtl="0" algn="l">
              <a:spcBef>
                <a:spcPts val="0"/>
              </a:spcBef>
              <a:spcAft>
                <a:spcPts val="0"/>
              </a:spcAft>
              <a:buNone/>
            </a:pPr>
            <a:r>
              <a:t/>
            </a:r>
            <a:endParaRPr/>
          </a:p>
        </p:txBody>
      </p:sp>
      <p:pic>
        <p:nvPicPr>
          <p:cNvPr id="185" name="Google Shape;185;p22"/>
          <p:cNvPicPr preferRelativeResize="0"/>
          <p:nvPr/>
        </p:nvPicPr>
        <p:blipFill>
          <a:blip r:embed="rId3">
            <a:alphaModFix/>
          </a:blip>
          <a:stretch>
            <a:fillRect/>
          </a:stretch>
        </p:blipFill>
        <p:spPr>
          <a:xfrm>
            <a:off x="152400" y="1335485"/>
            <a:ext cx="4819518" cy="4697840"/>
          </a:xfrm>
          <a:prstGeom prst="rect">
            <a:avLst/>
          </a:prstGeom>
          <a:noFill/>
          <a:ln>
            <a:noFill/>
          </a:ln>
        </p:spPr>
      </p:pic>
      <p:pic>
        <p:nvPicPr>
          <p:cNvPr id="186" name="Google Shape;186;p22"/>
          <p:cNvPicPr preferRelativeResize="0"/>
          <p:nvPr/>
        </p:nvPicPr>
        <p:blipFill>
          <a:blip r:embed="rId4">
            <a:alphaModFix/>
          </a:blip>
          <a:stretch>
            <a:fillRect/>
          </a:stretch>
        </p:blipFill>
        <p:spPr>
          <a:xfrm>
            <a:off x="5124318" y="1335485"/>
            <a:ext cx="3867282" cy="2503458"/>
          </a:xfrm>
          <a:prstGeom prst="rect">
            <a:avLst/>
          </a:prstGeom>
          <a:noFill/>
          <a:ln>
            <a:noFill/>
          </a:ln>
        </p:spPr>
      </p:pic>
      <p:sp>
        <p:nvSpPr>
          <p:cNvPr id="187" name="Google Shape;187;p22"/>
          <p:cNvSpPr txBox="1"/>
          <p:nvPr/>
        </p:nvSpPr>
        <p:spPr>
          <a:xfrm>
            <a:off x="5201875" y="4438400"/>
            <a:ext cx="3437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Build on top of Pytorch.</a:t>
            </a:r>
            <a:endParaRPr/>
          </a:p>
          <a:p>
            <a:pPr indent="-317500" lvl="0" marL="457200" rtl="0" algn="l">
              <a:spcBef>
                <a:spcPts val="0"/>
              </a:spcBef>
              <a:spcAft>
                <a:spcPts val="0"/>
              </a:spcAft>
              <a:buSzPts val="1400"/>
              <a:buChar char="-"/>
            </a:pPr>
            <a:r>
              <a:rPr lang="en-GB"/>
              <a:t>Less Engineering, more focus on research.</a:t>
            </a:r>
            <a:endParaRPr/>
          </a:p>
          <a:p>
            <a:pPr indent="-317500" lvl="0" marL="457200" rtl="0" algn="l">
              <a:spcBef>
                <a:spcPts val="0"/>
              </a:spcBef>
              <a:spcAft>
                <a:spcPts val="0"/>
              </a:spcAft>
              <a:buSzPts val="1400"/>
              <a:buChar char="-"/>
            </a:pPr>
            <a:r>
              <a:rPr lang="en-GB"/>
              <a:t>More organized.</a:t>
            </a:r>
            <a:endParaRPr/>
          </a:p>
          <a:p>
            <a:pPr indent="-317500" lvl="0" marL="457200" rtl="0" algn="l">
              <a:spcBef>
                <a:spcPts val="0"/>
              </a:spcBef>
              <a:spcAft>
                <a:spcPts val="0"/>
              </a:spcAft>
              <a:buSzPts val="1400"/>
              <a:buChar char="-"/>
            </a:pPr>
            <a:r>
              <a:rPr lang="en-GB"/>
              <a:t>Less prone to errors.</a:t>
            </a:r>
            <a:endParaRPr/>
          </a:p>
          <a:p>
            <a:pPr indent="-317500" lvl="0" marL="457200" rtl="0" algn="l">
              <a:spcBef>
                <a:spcPts val="0"/>
              </a:spcBef>
              <a:spcAft>
                <a:spcPts val="0"/>
              </a:spcAft>
              <a:buSzPts val="1400"/>
              <a:buChar char="-"/>
            </a:pPr>
            <a:r>
              <a:rPr lang="en-GB"/>
              <a:t>Scalable to any hardware without changing your model</a:t>
            </a:r>
            <a:endParaRPr/>
          </a:p>
          <a:p>
            <a:pPr indent="0" lvl="0" marL="4572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p:nvPr/>
        </p:nvSpPr>
        <p:spPr>
          <a:xfrm>
            <a:off x="0" y="1728788"/>
            <a:ext cx="9144000" cy="2947987"/>
          </a:xfrm>
          <a:prstGeom prst="rect">
            <a:avLst/>
          </a:prstGeom>
          <a:solidFill>
            <a:srgbClr val="009D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93" name="Google Shape;193;p23"/>
          <p:cNvPicPr preferRelativeResize="0"/>
          <p:nvPr/>
        </p:nvPicPr>
        <p:blipFill rotWithShape="1">
          <a:blip r:embed="rId3">
            <a:alphaModFix/>
          </a:blip>
          <a:srcRect b="0" l="0" r="0" t="0"/>
          <a:stretch/>
        </p:blipFill>
        <p:spPr>
          <a:xfrm>
            <a:off x="1892300" y="1728788"/>
            <a:ext cx="5384800" cy="29479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txBox="1"/>
          <p:nvPr>
            <p:ph type="title"/>
          </p:nvPr>
        </p:nvSpPr>
        <p:spPr>
          <a:xfrm>
            <a:off x="457200" y="173114"/>
            <a:ext cx="8229600" cy="1143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Reminder</a:t>
            </a:r>
            <a:endParaRPr/>
          </a:p>
        </p:txBody>
      </p:sp>
      <p:sp>
        <p:nvSpPr>
          <p:cNvPr id="72" name="Google Shape;72;p10"/>
          <p:cNvSpPr txBox="1"/>
          <p:nvPr>
            <p:ph idx="1" type="body"/>
          </p:nvPr>
        </p:nvSpPr>
        <p:spPr>
          <a:xfrm>
            <a:off x="457200" y="1522758"/>
            <a:ext cx="8229600" cy="490007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GB" sz="1900">
                <a:solidFill>
                  <a:srgbClr val="000000"/>
                </a:solidFill>
                <a:latin typeface="Ubuntu"/>
                <a:ea typeface="Ubuntu"/>
                <a:cs typeface="Ubuntu"/>
                <a:sym typeface="Ubuntu"/>
              </a:rPr>
              <a:t>Is this webinar being recorded?</a:t>
            </a:r>
            <a:endParaRPr b="1" sz="1900">
              <a:solidFill>
                <a:srgbClr val="000000"/>
              </a:solidFill>
              <a:latin typeface="Ubuntu"/>
              <a:ea typeface="Ubuntu"/>
              <a:cs typeface="Ubuntu"/>
              <a:sym typeface="Ubuntu"/>
            </a:endParaRPr>
          </a:p>
          <a:p>
            <a:pPr indent="-190500" lvl="0" marL="342900" rtl="0" algn="l">
              <a:lnSpc>
                <a:spcPct val="100000"/>
              </a:lnSpc>
              <a:spcBef>
                <a:spcPts val="480"/>
              </a:spcBef>
              <a:spcAft>
                <a:spcPts val="0"/>
              </a:spcAft>
              <a:buClr>
                <a:schemeClr val="dk1"/>
              </a:buClr>
              <a:buSzPts val="2400"/>
              <a:buFont typeface="Noto Sans Symbols"/>
              <a:buNone/>
            </a:pPr>
            <a:r>
              <a:t/>
            </a:r>
            <a:endParaRPr/>
          </a:p>
        </p:txBody>
      </p:sp>
      <p:pic>
        <p:nvPicPr>
          <p:cNvPr id="73" name="Google Shape;73;p10"/>
          <p:cNvPicPr preferRelativeResize="0"/>
          <p:nvPr/>
        </p:nvPicPr>
        <p:blipFill rotWithShape="1">
          <a:blip r:embed="rId3">
            <a:alphaModFix/>
          </a:blip>
          <a:srcRect b="0" l="0" r="0" t="0"/>
          <a:stretch/>
        </p:blipFill>
        <p:spPr>
          <a:xfrm>
            <a:off x="2623725" y="2365950"/>
            <a:ext cx="4288450" cy="2401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Multi-Layer </a:t>
            </a:r>
            <a:r>
              <a:rPr lang="en-GB" sz="2800">
                <a:solidFill>
                  <a:srgbClr val="3C78D8"/>
                </a:solidFill>
                <a:latin typeface="Ubuntu"/>
                <a:ea typeface="Ubuntu"/>
                <a:cs typeface="Ubuntu"/>
                <a:sym typeface="Ubuntu"/>
              </a:rPr>
              <a:t>Perceptron (MLP)</a:t>
            </a:r>
            <a:endParaRPr/>
          </a:p>
        </p:txBody>
      </p:sp>
      <p:sp>
        <p:nvSpPr>
          <p:cNvPr id="79" name="Google Shape;79;p11"/>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800">
                <a:latin typeface="Ubuntu"/>
                <a:ea typeface="Ubuntu"/>
                <a:cs typeface="Ubuntu"/>
                <a:sym typeface="Ubuntu"/>
              </a:rPr>
              <a:t>The </a:t>
            </a:r>
            <a:r>
              <a:rPr lang="en-GB" sz="1800">
                <a:latin typeface="Ubuntu"/>
                <a:ea typeface="Ubuntu"/>
                <a:cs typeface="Ubuntu"/>
                <a:sym typeface="Ubuntu"/>
              </a:rPr>
              <a:t>connection</a:t>
            </a:r>
            <a:r>
              <a:rPr lang="en-GB" sz="1800">
                <a:latin typeface="Ubuntu"/>
                <a:ea typeface="Ubuntu"/>
                <a:cs typeface="Ubuntu"/>
                <a:sym typeface="Ubuntu"/>
              </a:rPr>
              <a:t> of several perceptrons is called MLP.</a:t>
            </a:r>
            <a:endParaRPr sz="1800">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rPr lang="en-GB" sz="1800">
                <a:latin typeface="Ubuntu"/>
                <a:ea typeface="Ubuntu"/>
                <a:cs typeface="Ubuntu"/>
                <a:sym typeface="Ubuntu"/>
              </a:rPr>
              <a:t>The perceptrons are organized in groups called layers. </a:t>
            </a:r>
            <a:endParaRPr sz="1800">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rPr lang="en-GB" sz="1800">
                <a:latin typeface="Ubuntu"/>
                <a:ea typeface="Ubuntu"/>
                <a:cs typeface="Ubuntu"/>
                <a:sym typeface="Ubuntu"/>
              </a:rPr>
              <a:t>The mode in which the layers are connected is called architecture.</a:t>
            </a:r>
            <a:endParaRPr sz="1800">
              <a:latin typeface="Ubuntu"/>
              <a:ea typeface="Ubuntu"/>
              <a:cs typeface="Ubuntu"/>
              <a:sym typeface="Ubuntu"/>
            </a:endParaRPr>
          </a:p>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80" name="Google Shape;80;p11"/>
          <p:cNvSpPr txBox="1"/>
          <p:nvPr/>
        </p:nvSpPr>
        <p:spPr>
          <a:xfrm>
            <a:off x="99100" y="6379900"/>
            <a:ext cx="727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Deep Learning with Pytorch. 2020  </a:t>
            </a:r>
            <a:endParaRPr sz="900">
              <a:solidFill>
                <a:schemeClr val="dk1"/>
              </a:solidFill>
            </a:endParaRPr>
          </a:p>
          <a:p>
            <a:pPr indent="0" lvl="0" marL="0" rtl="0" algn="l">
              <a:spcBef>
                <a:spcPts val="0"/>
              </a:spcBef>
              <a:spcAft>
                <a:spcPts val="0"/>
              </a:spcAft>
              <a:buNone/>
            </a:pPr>
            <a:r>
              <a:rPr lang="en-GB" sz="900"/>
              <a:t>https://tex.stackexchange.com/questions/132444/diagram-of-an-artificial-neural-network</a:t>
            </a:r>
            <a:endParaRPr sz="900"/>
          </a:p>
          <a:p>
            <a:pPr indent="0" lvl="0" marL="0" rtl="0" algn="l">
              <a:spcBef>
                <a:spcPts val="0"/>
              </a:spcBef>
              <a:spcAft>
                <a:spcPts val="0"/>
              </a:spcAft>
              <a:buNone/>
            </a:pPr>
            <a:r>
              <a:t/>
            </a:r>
            <a:endParaRPr/>
          </a:p>
        </p:txBody>
      </p:sp>
      <p:pic>
        <p:nvPicPr>
          <p:cNvPr id="81" name="Google Shape;81;p11"/>
          <p:cNvPicPr preferRelativeResize="0"/>
          <p:nvPr/>
        </p:nvPicPr>
        <p:blipFill rotWithShape="1">
          <a:blip r:embed="rId3">
            <a:alphaModFix/>
          </a:blip>
          <a:srcRect b="0" l="0" r="0" t="1468"/>
          <a:stretch/>
        </p:blipFill>
        <p:spPr>
          <a:xfrm>
            <a:off x="457200" y="2593925"/>
            <a:ext cx="4730425" cy="2195963"/>
          </a:xfrm>
          <a:prstGeom prst="rect">
            <a:avLst/>
          </a:prstGeom>
          <a:noFill/>
          <a:ln>
            <a:noFill/>
          </a:ln>
        </p:spPr>
      </p:pic>
      <p:sp>
        <p:nvSpPr>
          <p:cNvPr id="82" name="Google Shape;82;p11"/>
          <p:cNvSpPr txBox="1"/>
          <p:nvPr/>
        </p:nvSpPr>
        <p:spPr>
          <a:xfrm>
            <a:off x="5614300" y="2994900"/>
            <a:ext cx="33684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t>A MLP with 3 Layers.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GB"/>
              <a:t>Usually, the number of layers are referenced by the number of hidden layers.</a:t>
            </a:r>
            <a:endParaRPr/>
          </a:p>
        </p:txBody>
      </p:sp>
      <p:grpSp>
        <p:nvGrpSpPr>
          <p:cNvPr id="83" name="Google Shape;83;p11"/>
          <p:cNvGrpSpPr/>
          <p:nvPr/>
        </p:nvGrpSpPr>
        <p:grpSpPr>
          <a:xfrm>
            <a:off x="1703050" y="4689725"/>
            <a:ext cx="7465174" cy="1690175"/>
            <a:chOff x="1703050" y="4689725"/>
            <a:chExt cx="7465174" cy="1690175"/>
          </a:xfrm>
        </p:grpSpPr>
        <p:pic>
          <p:nvPicPr>
            <p:cNvPr id="84" name="Google Shape;84;p11"/>
            <p:cNvPicPr preferRelativeResize="0"/>
            <p:nvPr/>
          </p:nvPicPr>
          <p:blipFill rotWithShape="1">
            <a:blip r:embed="rId4">
              <a:alphaModFix/>
            </a:blip>
            <a:srcRect b="0" l="0" r="0" t="6261"/>
            <a:stretch/>
          </p:blipFill>
          <p:spPr>
            <a:xfrm>
              <a:off x="1703050" y="4689725"/>
              <a:ext cx="7465174" cy="1690175"/>
            </a:xfrm>
            <a:prstGeom prst="rect">
              <a:avLst/>
            </a:prstGeom>
            <a:noFill/>
            <a:ln>
              <a:noFill/>
            </a:ln>
          </p:spPr>
        </p:pic>
        <p:sp>
          <p:nvSpPr>
            <p:cNvPr id="85" name="Google Shape;85;p11"/>
            <p:cNvSpPr/>
            <p:nvPr/>
          </p:nvSpPr>
          <p:spPr>
            <a:xfrm>
              <a:off x="2752225" y="4690150"/>
              <a:ext cx="2961300" cy="363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2"/>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Convolutional Neural Networks</a:t>
            </a:r>
            <a:r>
              <a:rPr lang="en-GB" sz="2800">
                <a:solidFill>
                  <a:srgbClr val="3C78D8"/>
                </a:solidFill>
                <a:latin typeface="Ubuntu"/>
                <a:ea typeface="Ubuntu"/>
                <a:cs typeface="Ubuntu"/>
                <a:sym typeface="Ubuntu"/>
              </a:rPr>
              <a:t> (CNNs)</a:t>
            </a:r>
            <a:endParaRPr/>
          </a:p>
        </p:txBody>
      </p:sp>
      <p:sp>
        <p:nvSpPr>
          <p:cNvPr id="91" name="Google Shape;91;p12"/>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92" name="Google Shape;92;p12"/>
          <p:cNvSpPr txBox="1"/>
          <p:nvPr/>
        </p:nvSpPr>
        <p:spPr>
          <a:xfrm>
            <a:off x="99100" y="6379900"/>
            <a:ext cx="727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r>
              <a:rPr lang="en-GB" sz="900"/>
              <a:t>https://ujjwalkarn.me/2016/08/11/intuitive-explanation-convnets/</a:t>
            </a:r>
            <a:endParaRPr sz="900"/>
          </a:p>
          <a:p>
            <a:pPr indent="0" lvl="0" marL="0" rtl="0" algn="l">
              <a:spcBef>
                <a:spcPts val="0"/>
              </a:spcBef>
              <a:spcAft>
                <a:spcPts val="0"/>
              </a:spcAft>
              <a:buNone/>
            </a:pPr>
            <a:r>
              <a:t/>
            </a:r>
            <a:endParaRPr/>
          </a:p>
        </p:txBody>
      </p:sp>
      <p:pic>
        <p:nvPicPr>
          <p:cNvPr id="93" name="Google Shape;93;p12"/>
          <p:cNvPicPr preferRelativeResize="0"/>
          <p:nvPr/>
        </p:nvPicPr>
        <p:blipFill>
          <a:blip r:embed="rId3">
            <a:alphaModFix/>
          </a:blip>
          <a:stretch>
            <a:fillRect/>
          </a:stretch>
        </p:blipFill>
        <p:spPr>
          <a:xfrm>
            <a:off x="152400" y="2278825"/>
            <a:ext cx="8839201" cy="21768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3"/>
          <p:cNvSpPr txBox="1"/>
          <p:nvPr>
            <p:ph type="title"/>
          </p:nvPr>
        </p:nvSpPr>
        <p:spPr>
          <a:xfrm>
            <a:off x="457200" y="472985"/>
            <a:ext cx="8229600" cy="557555"/>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Agenda</a:t>
            </a:r>
            <a:endParaRPr/>
          </a:p>
        </p:txBody>
      </p:sp>
      <p:sp>
        <p:nvSpPr>
          <p:cNvPr id="99" name="Google Shape;99;p13"/>
          <p:cNvSpPr txBox="1"/>
          <p:nvPr/>
        </p:nvSpPr>
        <p:spPr>
          <a:xfrm>
            <a:off x="424500" y="1847725"/>
            <a:ext cx="8284800" cy="73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800" u="none" cap="none" strike="noStrike">
                <a:solidFill>
                  <a:srgbClr val="000000"/>
                </a:solidFill>
                <a:latin typeface="Ubuntu"/>
                <a:ea typeface="Ubuntu"/>
                <a:cs typeface="Ubuntu"/>
                <a:sym typeface="Ubuntu"/>
              </a:rPr>
              <a:t>In this lab exercises we are going to see: </a:t>
            </a:r>
            <a:endParaRPr b="0" i="0" sz="1800" u="none" cap="none" strike="noStrike">
              <a:solidFill>
                <a:srgbClr val="000000"/>
              </a:solidFill>
              <a:latin typeface="Ubuntu"/>
              <a:ea typeface="Ubuntu"/>
              <a:cs typeface="Ubuntu"/>
              <a:sym typeface="Ubuntu"/>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AutoNum type="arabicPeriod"/>
            </a:pPr>
            <a:r>
              <a:rPr lang="en-GB" sz="1800">
                <a:solidFill>
                  <a:schemeClr val="dk1"/>
                </a:solidFill>
                <a:latin typeface="Ubuntu"/>
                <a:ea typeface="Ubuntu"/>
                <a:cs typeface="Ubuntu"/>
                <a:sym typeface="Ubuntu"/>
              </a:rPr>
              <a:t>How to define a CNN with Pytorch.</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AutoNum type="arabicPeriod"/>
            </a:pPr>
            <a:r>
              <a:rPr lang="en-GB" sz="1800">
                <a:solidFill>
                  <a:schemeClr val="dk1"/>
                </a:solidFill>
                <a:latin typeface="Ubuntu"/>
                <a:ea typeface="Ubuntu"/>
                <a:cs typeface="Ubuntu"/>
                <a:sym typeface="Ubuntu"/>
              </a:rPr>
              <a:t>Differences between MLP and CNNs</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AutoNum type="arabicPeriod"/>
            </a:pPr>
            <a:r>
              <a:rPr lang="en-GB" sz="1800">
                <a:solidFill>
                  <a:schemeClr val="dk1"/>
                </a:solidFill>
                <a:latin typeface="Ubuntu"/>
                <a:ea typeface="Ubuntu"/>
                <a:cs typeface="Ubuntu"/>
                <a:sym typeface="Ubuntu"/>
              </a:rPr>
              <a:t>Dataset transforms with torchvision.</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AutoNum type="arabicPeriod"/>
            </a:pPr>
            <a:r>
              <a:rPr lang="en-GB" sz="1800">
                <a:solidFill>
                  <a:schemeClr val="dk1"/>
                </a:solidFill>
                <a:latin typeface="Ubuntu"/>
                <a:ea typeface="Ubuntu"/>
                <a:cs typeface="Ubuntu"/>
                <a:sym typeface="Ubuntu"/>
              </a:rPr>
              <a:t>How to deal with overfitting.</a:t>
            </a:r>
            <a:endParaRPr sz="1800">
              <a:solidFill>
                <a:schemeClr val="dk1"/>
              </a:solidFill>
              <a:latin typeface="Ubuntu"/>
              <a:ea typeface="Ubuntu"/>
              <a:cs typeface="Ubuntu"/>
              <a:sym typeface="Ubuntu"/>
            </a:endParaRPr>
          </a:p>
          <a:p>
            <a:pPr indent="0" lvl="0" marL="0" marR="0" rtl="0" algn="l">
              <a:lnSpc>
                <a:spcPct val="100000"/>
              </a:lnSpc>
              <a:spcBef>
                <a:spcPts val="0"/>
              </a:spcBef>
              <a:spcAft>
                <a:spcPts val="0"/>
              </a:spcAft>
              <a:buNone/>
            </a:pPr>
            <a:r>
              <a:t/>
            </a:r>
            <a:endParaRPr sz="1800">
              <a:latin typeface="Ubuntu"/>
              <a:ea typeface="Ubuntu"/>
              <a:cs typeface="Ubuntu"/>
              <a:sym typeface="Ubuntu"/>
            </a:endParaRPr>
          </a:p>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Convolutional Neural Networks (CNNs)</a:t>
            </a:r>
            <a:endParaRPr/>
          </a:p>
        </p:txBody>
      </p:sp>
      <p:sp>
        <p:nvSpPr>
          <p:cNvPr id="105" name="Google Shape;105;p14"/>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106" name="Google Shape;106;p14"/>
          <p:cNvSpPr txBox="1"/>
          <p:nvPr/>
        </p:nvSpPr>
        <p:spPr>
          <a:xfrm>
            <a:off x="99100" y="6379900"/>
            <a:ext cx="7276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Deep Learning with Pytorch. 2020  </a:t>
            </a:r>
            <a:endParaRPr sz="900">
              <a:solidFill>
                <a:schemeClr val="dk1"/>
              </a:solidFill>
            </a:endParaRPr>
          </a:p>
          <a:p>
            <a:pPr indent="0" lvl="0" marL="0" rtl="0" algn="l">
              <a:spcBef>
                <a:spcPts val="0"/>
              </a:spcBef>
              <a:spcAft>
                <a:spcPts val="0"/>
              </a:spcAft>
              <a:buNone/>
            </a:pPr>
            <a:r>
              <a:rPr lang="en-GB" sz="900">
                <a:solidFill>
                  <a:schemeClr val="dk1"/>
                </a:solidFill>
              </a:rPr>
              <a:t>https://www.freecodecamp.org/news/an-intuitive-guide-to-convolutional-neural-networks-260c2de0a050/</a:t>
            </a:r>
            <a:endParaRPr sz="900">
              <a:solidFill>
                <a:schemeClr val="dk1"/>
              </a:solidFill>
            </a:endParaRPr>
          </a:p>
          <a:p>
            <a:pPr indent="0" lvl="0" marL="0" rtl="0" algn="l">
              <a:spcBef>
                <a:spcPts val="0"/>
              </a:spcBef>
              <a:spcAft>
                <a:spcPts val="0"/>
              </a:spcAft>
              <a:buNone/>
            </a:pPr>
            <a:r>
              <a:rPr lang="en-GB" sz="900"/>
              <a:t>https://ujjwalkarn.me/2016/08/11/intuitive-explanation-convnets/</a:t>
            </a:r>
            <a:endParaRPr sz="900"/>
          </a:p>
          <a:p>
            <a:pPr indent="0" lvl="0" marL="0" rtl="0" algn="l">
              <a:spcBef>
                <a:spcPts val="0"/>
              </a:spcBef>
              <a:spcAft>
                <a:spcPts val="0"/>
              </a:spcAft>
              <a:buNone/>
            </a:pPr>
            <a:r>
              <a:t/>
            </a:r>
            <a:endParaRPr/>
          </a:p>
        </p:txBody>
      </p:sp>
      <p:pic>
        <p:nvPicPr>
          <p:cNvPr id="107" name="Google Shape;107;p14"/>
          <p:cNvPicPr preferRelativeResize="0"/>
          <p:nvPr/>
        </p:nvPicPr>
        <p:blipFill>
          <a:blip r:embed="rId3">
            <a:alphaModFix/>
          </a:blip>
          <a:stretch>
            <a:fillRect/>
          </a:stretch>
        </p:blipFill>
        <p:spPr>
          <a:xfrm>
            <a:off x="304800" y="1974025"/>
            <a:ext cx="4584024" cy="3075625"/>
          </a:xfrm>
          <a:prstGeom prst="rect">
            <a:avLst/>
          </a:prstGeom>
          <a:noFill/>
          <a:ln>
            <a:noFill/>
          </a:ln>
        </p:spPr>
      </p:pic>
      <p:pic>
        <p:nvPicPr>
          <p:cNvPr id="108" name="Google Shape;108;p14"/>
          <p:cNvPicPr preferRelativeResize="0"/>
          <p:nvPr/>
        </p:nvPicPr>
        <p:blipFill>
          <a:blip r:embed="rId4">
            <a:alphaModFix/>
          </a:blip>
          <a:stretch>
            <a:fillRect/>
          </a:stretch>
        </p:blipFill>
        <p:spPr>
          <a:xfrm>
            <a:off x="5278549" y="4042300"/>
            <a:ext cx="3721776" cy="2109006"/>
          </a:xfrm>
          <a:prstGeom prst="rect">
            <a:avLst/>
          </a:prstGeom>
          <a:noFill/>
          <a:ln>
            <a:noFill/>
          </a:ln>
        </p:spPr>
      </p:pic>
      <p:pic>
        <p:nvPicPr>
          <p:cNvPr id="109" name="Google Shape;109;p14"/>
          <p:cNvPicPr preferRelativeResize="0"/>
          <p:nvPr/>
        </p:nvPicPr>
        <p:blipFill>
          <a:blip r:embed="rId5">
            <a:alphaModFix/>
          </a:blip>
          <a:stretch>
            <a:fillRect/>
          </a:stretch>
        </p:blipFill>
        <p:spPr>
          <a:xfrm>
            <a:off x="5566174" y="1807150"/>
            <a:ext cx="3158240" cy="183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5"/>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Convolutional Neural Networks (CNNs)</a:t>
            </a:r>
            <a:endParaRPr/>
          </a:p>
        </p:txBody>
      </p:sp>
      <p:sp>
        <p:nvSpPr>
          <p:cNvPr id="115" name="Google Shape;115;p15"/>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116" name="Google Shape;116;p15"/>
          <p:cNvSpPr txBox="1"/>
          <p:nvPr/>
        </p:nvSpPr>
        <p:spPr>
          <a:xfrm>
            <a:off x="99100" y="6379900"/>
            <a:ext cx="727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endParaRPr sz="900">
              <a:solidFill>
                <a:schemeClr val="dk1"/>
              </a:solidFill>
            </a:endParaRPr>
          </a:p>
          <a:p>
            <a:pPr indent="0" lvl="0" marL="0" rtl="0" algn="l">
              <a:spcBef>
                <a:spcPts val="0"/>
              </a:spcBef>
              <a:spcAft>
                <a:spcPts val="0"/>
              </a:spcAft>
              <a:buClr>
                <a:schemeClr val="dk1"/>
              </a:buClr>
              <a:buSzPts val="1100"/>
              <a:buFont typeface="Arial"/>
              <a:buNone/>
            </a:pPr>
            <a:r>
              <a:rPr lang="en-GB" sz="900">
                <a:solidFill>
                  <a:schemeClr val="dk1"/>
                </a:solidFill>
              </a:rPr>
              <a:t>Credits: Deep Learning with Pytorch. 2020  </a:t>
            </a:r>
            <a:endParaRPr sz="900">
              <a:solidFill>
                <a:schemeClr val="dk1"/>
              </a:solidFill>
            </a:endParaRPr>
          </a:p>
          <a:p>
            <a:pPr indent="0" lvl="0" marL="0" rtl="0" algn="l">
              <a:spcBef>
                <a:spcPts val="0"/>
              </a:spcBef>
              <a:spcAft>
                <a:spcPts val="0"/>
              </a:spcAft>
              <a:buNone/>
            </a:pPr>
            <a:r>
              <a:t/>
            </a:r>
            <a:endParaRPr/>
          </a:p>
        </p:txBody>
      </p:sp>
      <p:sp>
        <p:nvSpPr>
          <p:cNvPr id="117" name="Google Shape;117;p15"/>
          <p:cNvSpPr txBox="1"/>
          <p:nvPr/>
        </p:nvSpPr>
        <p:spPr>
          <a:xfrm>
            <a:off x="682450" y="1699850"/>
            <a:ext cx="21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A7DBA"/>
                </a:solidFill>
              </a:rPr>
              <a:t>CNNs for classification</a:t>
            </a:r>
            <a:endParaRPr>
              <a:solidFill>
                <a:srgbClr val="4A7DBA"/>
              </a:solidFill>
            </a:endParaRPr>
          </a:p>
        </p:txBody>
      </p:sp>
      <p:pic>
        <p:nvPicPr>
          <p:cNvPr id="118" name="Google Shape;118;p15"/>
          <p:cNvPicPr preferRelativeResize="0"/>
          <p:nvPr/>
        </p:nvPicPr>
        <p:blipFill>
          <a:blip r:embed="rId3">
            <a:alphaModFix/>
          </a:blip>
          <a:stretch>
            <a:fillRect/>
          </a:stretch>
        </p:blipFill>
        <p:spPr>
          <a:xfrm>
            <a:off x="152400" y="2278825"/>
            <a:ext cx="8467725" cy="2466975"/>
          </a:xfrm>
          <a:prstGeom prst="rect">
            <a:avLst/>
          </a:prstGeom>
          <a:noFill/>
          <a:ln>
            <a:noFill/>
          </a:ln>
        </p:spPr>
      </p:pic>
      <p:sp>
        <p:nvSpPr>
          <p:cNvPr id="119" name="Google Shape;119;p15"/>
          <p:cNvSpPr txBox="1"/>
          <p:nvPr/>
        </p:nvSpPr>
        <p:spPr>
          <a:xfrm>
            <a:off x="1291475" y="5071825"/>
            <a:ext cx="3074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Feature extraction</a:t>
            </a:r>
            <a:endParaRPr b="1"/>
          </a:p>
          <a:p>
            <a:pPr indent="0" lvl="0" marL="0" rtl="0" algn="ctr">
              <a:spcBef>
                <a:spcPts val="0"/>
              </a:spcBef>
              <a:spcAft>
                <a:spcPts val="0"/>
              </a:spcAft>
              <a:buNone/>
            </a:pPr>
            <a:r>
              <a:rPr lang="en-GB"/>
              <a:t>Create a hierarchy of representative features learned from the image.</a:t>
            </a:r>
            <a:endParaRPr/>
          </a:p>
        </p:txBody>
      </p:sp>
      <p:sp>
        <p:nvSpPr>
          <p:cNvPr id="120" name="Google Shape;120;p15"/>
          <p:cNvSpPr txBox="1"/>
          <p:nvPr/>
        </p:nvSpPr>
        <p:spPr>
          <a:xfrm>
            <a:off x="5330075" y="5071825"/>
            <a:ext cx="147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Classification</a:t>
            </a:r>
            <a:r>
              <a:rPr lang="en-GB"/>
              <a:t> MLP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Convolutional Neural Networks (CNNs)</a:t>
            </a:r>
            <a:endParaRPr/>
          </a:p>
        </p:txBody>
      </p:sp>
      <p:sp>
        <p:nvSpPr>
          <p:cNvPr id="126" name="Google Shape;126;p16"/>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127" name="Google Shape;127;p16"/>
          <p:cNvSpPr txBox="1"/>
          <p:nvPr/>
        </p:nvSpPr>
        <p:spPr>
          <a:xfrm>
            <a:off x="99100" y="6379900"/>
            <a:ext cx="727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endParaRPr sz="900">
              <a:solidFill>
                <a:schemeClr val="dk1"/>
              </a:solidFill>
            </a:endParaRPr>
          </a:p>
          <a:p>
            <a:pPr indent="0" lvl="0" marL="0" rtl="0" algn="l">
              <a:spcBef>
                <a:spcPts val="0"/>
              </a:spcBef>
              <a:spcAft>
                <a:spcPts val="0"/>
              </a:spcAft>
              <a:buNone/>
            </a:pPr>
            <a:r>
              <a:rPr lang="en-GB" sz="900">
                <a:solidFill>
                  <a:schemeClr val="dk1"/>
                </a:solidFill>
              </a:rPr>
              <a:t>Credits: Deep Learning with Pytorch. 2020  </a:t>
            </a:r>
            <a:endParaRPr sz="900">
              <a:solidFill>
                <a:schemeClr val="dk1"/>
              </a:solidFill>
            </a:endParaRPr>
          </a:p>
          <a:p>
            <a:pPr indent="0" lvl="0" marL="0" rtl="0" algn="l">
              <a:spcBef>
                <a:spcPts val="0"/>
              </a:spcBef>
              <a:spcAft>
                <a:spcPts val="0"/>
              </a:spcAft>
              <a:buNone/>
            </a:pPr>
            <a:r>
              <a:t/>
            </a:r>
            <a:endParaRPr/>
          </a:p>
        </p:txBody>
      </p:sp>
      <p:sp>
        <p:nvSpPr>
          <p:cNvPr id="128" name="Google Shape;128;p16"/>
          <p:cNvSpPr txBox="1"/>
          <p:nvPr/>
        </p:nvSpPr>
        <p:spPr>
          <a:xfrm>
            <a:off x="682450" y="1699850"/>
            <a:ext cx="21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4A7DBA"/>
                </a:solidFill>
              </a:rPr>
              <a:t>Pytorch →  Torch.nn</a:t>
            </a:r>
            <a:endParaRPr>
              <a:solidFill>
                <a:srgbClr val="4A7DBA"/>
              </a:solidFill>
            </a:endParaRPr>
          </a:p>
        </p:txBody>
      </p:sp>
      <p:pic>
        <p:nvPicPr>
          <p:cNvPr id="129" name="Google Shape;129;p16"/>
          <p:cNvPicPr preferRelativeResize="0"/>
          <p:nvPr/>
        </p:nvPicPr>
        <p:blipFill>
          <a:blip r:embed="rId3">
            <a:alphaModFix/>
          </a:blip>
          <a:stretch>
            <a:fillRect/>
          </a:stretch>
        </p:blipFill>
        <p:spPr>
          <a:xfrm>
            <a:off x="152400" y="2278825"/>
            <a:ext cx="4244323" cy="3948674"/>
          </a:xfrm>
          <a:prstGeom prst="rect">
            <a:avLst/>
          </a:prstGeom>
          <a:noFill/>
          <a:ln>
            <a:noFill/>
          </a:ln>
        </p:spPr>
      </p:pic>
      <p:pic>
        <p:nvPicPr>
          <p:cNvPr id="130" name="Google Shape;130;p16"/>
          <p:cNvPicPr preferRelativeResize="0"/>
          <p:nvPr/>
        </p:nvPicPr>
        <p:blipFill>
          <a:blip r:embed="rId4">
            <a:alphaModFix/>
          </a:blip>
          <a:stretch>
            <a:fillRect/>
          </a:stretch>
        </p:blipFill>
        <p:spPr>
          <a:xfrm>
            <a:off x="4549123" y="2278825"/>
            <a:ext cx="4442476" cy="2941640"/>
          </a:xfrm>
          <a:prstGeom prst="rect">
            <a:avLst/>
          </a:prstGeom>
          <a:noFill/>
          <a:ln>
            <a:noFill/>
          </a:ln>
        </p:spPr>
      </p:pic>
      <p:sp>
        <p:nvSpPr>
          <p:cNvPr id="131" name="Google Shape;131;p16"/>
          <p:cNvSpPr/>
          <p:nvPr/>
        </p:nvSpPr>
        <p:spPr>
          <a:xfrm>
            <a:off x="5066750" y="3568475"/>
            <a:ext cx="2567400" cy="168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5142950" y="4559075"/>
            <a:ext cx="2567400" cy="1689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457200" y="625385"/>
            <a:ext cx="8229600" cy="557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200"/>
              <a:buNone/>
            </a:pPr>
            <a:r>
              <a:rPr lang="en-GB" sz="2800">
                <a:solidFill>
                  <a:srgbClr val="3C78D8"/>
                </a:solidFill>
                <a:latin typeface="Ubuntu"/>
                <a:ea typeface="Ubuntu"/>
                <a:cs typeface="Ubuntu"/>
                <a:sym typeface="Ubuntu"/>
              </a:rPr>
              <a:t>Overfitting</a:t>
            </a:r>
            <a:endParaRPr/>
          </a:p>
        </p:txBody>
      </p:sp>
      <p:sp>
        <p:nvSpPr>
          <p:cNvPr id="138" name="Google Shape;138;p17"/>
          <p:cNvSpPr txBox="1"/>
          <p:nvPr/>
        </p:nvSpPr>
        <p:spPr>
          <a:xfrm>
            <a:off x="424500" y="1390525"/>
            <a:ext cx="8284800" cy="73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Ubuntu"/>
              <a:ea typeface="Ubuntu"/>
              <a:cs typeface="Ubuntu"/>
              <a:sym typeface="Ubuntu"/>
            </a:endParaRPr>
          </a:p>
        </p:txBody>
      </p:sp>
      <p:sp>
        <p:nvSpPr>
          <p:cNvPr id="139" name="Google Shape;139;p17"/>
          <p:cNvSpPr txBox="1"/>
          <p:nvPr/>
        </p:nvSpPr>
        <p:spPr>
          <a:xfrm>
            <a:off x="99100" y="6379900"/>
            <a:ext cx="7276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Credits: </a:t>
            </a:r>
            <a:endParaRPr sz="900">
              <a:solidFill>
                <a:schemeClr val="dk1"/>
              </a:solidFill>
            </a:endParaRPr>
          </a:p>
          <a:p>
            <a:pPr indent="0" lvl="0" marL="0" rtl="0" algn="l">
              <a:spcBef>
                <a:spcPts val="0"/>
              </a:spcBef>
              <a:spcAft>
                <a:spcPts val="0"/>
              </a:spcAft>
              <a:buNone/>
            </a:pPr>
            <a:r>
              <a:rPr lang="en-GB" sz="900">
                <a:solidFill>
                  <a:schemeClr val="dk1"/>
                </a:solidFill>
              </a:rPr>
              <a:t>https://vitalflux.com/overfitting-underfitting-concepts-interview-questions/</a:t>
            </a:r>
            <a:endParaRPr sz="900">
              <a:solidFill>
                <a:schemeClr val="dk1"/>
              </a:solidFill>
            </a:endParaRPr>
          </a:p>
          <a:p>
            <a:pPr indent="0" lvl="0" marL="0" rtl="0" algn="l">
              <a:spcBef>
                <a:spcPts val="0"/>
              </a:spcBef>
              <a:spcAft>
                <a:spcPts val="0"/>
              </a:spcAft>
              <a:buNone/>
            </a:pPr>
            <a:r>
              <a:rPr lang="en-GB" sz="900">
                <a:solidFill>
                  <a:schemeClr val="dk1"/>
                </a:solidFill>
              </a:rPr>
              <a:t>https://twitter.com/silo_AI/status/1000254359148613632</a:t>
            </a:r>
            <a:endParaRPr sz="900">
              <a:solidFill>
                <a:schemeClr val="dk1"/>
              </a:solidFill>
            </a:endParaRPr>
          </a:p>
          <a:p>
            <a:pPr indent="0" lvl="0" marL="0" rtl="0" algn="l">
              <a:spcBef>
                <a:spcPts val="0"/>
              </a:spcBef>
              <a:spcAft>
                <a:spcPts val="0"/>
              </a:spcAft>
              <a:buNone/>
            </a:pPr>
            <a:r>
              <a:t/>
            </a:r>
            <a:endParaRPr/>
          </a:p>
        </p:txBody>
      </p:sp>
      <p:pic>
        <p:nvPicPr>
          <p:cNvPr id="140" name="Google Shape;140;p17"/>
          <p:cNvPicPr preferRelativeResize="0"/>
          <p:nvPr/>
        </p:nvPicPr>
        <p:blipFill>
          <a:blip r:embed="rId3">
            <a:alphaModFix/>
          </a:blip>
          <a:stretch>
            <a:fillRect/>
          </a:stretch>
        </p:blipFill>
        <p:spPr>
          <a:xfrm>
            <a:off x="5618700" y="4356325"/>
            <a:ext cx="3329575" cy="2228625"/>
          </a:xfrm>
          <a:prstGeom prst="rect">
            <a:avLst/>
          </a:prstGeom>
          <a:noFill/>
          <a:ln>
            <a:noFill/>
          </a:ln>
        </p:spPr>
      </p:pic>
      <p:pic>
        <p:nvPicPr>
          <p:cNvPr id="141" name="Google Shape;141;p17"/>
          <p:cNvPicPr preferRelativeResize="0"/>
          <p:nvPr/>
        </p:nvPicPr>
        <p:blipFill>
          <a:blip r:embed="rId4">
            <a:alphaModFix/>
          </a:blip>
          <a:stretch>
            <a:fillRect/>
          </a:stretch>
        </p:blipFill>
        <p:spPr>
          <a:xfrm>
            <a:off x="152400" y="1593025"/>
            <a:ext cx="5313900" cy="3064220"/>
          </a:xfrm>
          <a:prstGeom prst="rect">
            <a:avLst/>
          </a:prstGeom>
          <a:noFill/>
          <a:ln>
            <a:noFill/>
          </a:ln>
        </p:spPr>
      </p:pic>
      <p:sp>
        <p:nvSpPr>
          <p:cNvPr id="142" name="Google Shape;142;p17"/>
          <p:cNvSpPr txBox="1"/>
          <p:nvPr/>
        </p:nvSpPr>
        <p:spPr>
          <a:xfrm>
            <a:off x="5944750" y="2226150"/>
            <a:ext cx="289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How do we find the right point for the best fit in our model?</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